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media/image17.svg" ContentType="image/svg+xml"/>
  <Override PartName="/ppt/media/image1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404" r:id="rId6"/>
    <p:sldId id="434" r:id="rId7"/>
    <p:sldId id="435" r:id="rId8"/>
    <p:sldId id="436" r:id="rId9"/>
    <p:sldId id="403" r:id="rId10"/>
    <p:sldId id="307" r:id="rId11"/>
    <p:sldId id="437" r:id="rId12"/>
    <p:sldId id="438" r:id="rId13"/>
    <p:sldId id="417" r:id="rId14"/>
    <p:sldId id="478" r:id="rId15"/>
    <p:sldId id="420" r:id="rId16"/>
    <p:sldId id="505" r:id="rId17"/>
    <p:sldId id="506" r:id="rId18"/>
    <p:sldId id="507" r:id="rId19"/>
    <p:sldId id="508" r:id="rId20"/>
    <p:sldId id="509" r:id="rId21"/>
    <p:sldId id="510" r:id="rId22"/>
    <p:sldId id="511" r:id="rId23"/>
    <p:sldId id="512" r:id="rId24"/>
    <p:sldId id="513" r:id="rId25"/>
    <p:sldId id="514" r:id="rId26"/>
    <p:sldId id="515" r:id="rId27"/>
    <p:sldId id="504" r:id="rId28"/>
    <p:sldId id="419" r:id="rId29"/>
    <p:sldId id="516" r:id="rId30"/>
    <p:sldId id="517" r:id="rId31"/>
    <p:sldId id="518" r:id="rId32"/>
    <p:sldId id="519" r:id="rId33"/>
    <p:sldId id="520" r:id="rId34"/>
    <p:sldId id="521" r:id="rId35"/>
    <p:sldId id="522" r:id="rId36"/>
    <p:sldId id="523" r:id="rId37"/>
    <p:sldId id="524" r:id="rId38"/>
    <p:sldId id="525" r:id="rId39"/>
    <p:sldId id="526" r:id="rId40"/>
    <p:sldId id="439" r:id="rId41"/>
    <p:sldId id="447" r:id="rId42"/>
    <p:sldId id="471" r:id="rId43"/>
    <p:sldId id="445" r:id="rId44"/>
    <p:sldId id="295" r:id="rId45"/>
    <p:sldId id="296" r:id="rId46"/>
  </p:sldIdLst>
  <p:sldSz cx="24384000" cy="13716000"/>
  <p:notesSz cx="6858000" cy="9144000"/>
  <p:embeddedFontLst>
    <p:embeddedFont>
      <p:font typeface="PingFang SC" panose="020B0400000000000000" pitchFamily="34" charset="-122"/>
      <p:regular r:id="rId51"/>
    </p:embeddedFont>
  </p:embeddedFontLst>
  <p:custDataLst>
    <p:tags r:id="rId5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887"/>
    <a:srgbClr val="5E5E5E"/>
    <a:srgbClr val="EB5D00"/>
    <a:srgbClr val="FF2600"/>
    <a:srgbClr val="3E3E3E"/>
    <a:srgbClr val="2975DA"/>
    <a:srgbClr val="0076BB"/>
    <a:srgbClr val="BCD7FF"/>
    <a:srgbClr val="949494"/>
    <a:srgbClr val="277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91"/>
    <p:restoredTop sz="82606"/>
  </p:normalViewPr>
  <p:slideViewPr>
    <p:cSldViewPr snapToGrid="0" snapToObjects="1">
      <p:cViewPr varScale="1">
        <p:scale>
          <a:sx n="44" d="100"/>
          <a:sy n="44" d="100"/>
        </p:scale>
        <p:origin x="28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12.xml"/><Relationship Id="rId51" Type="http://schemas.openxmlformats.org/officeDocument/2006/relationships/font" Target="fonts/font1.fntdata"/><Relationship Id="rId50" Type="http://schemas.openxmlformats.org/officeDocument/2006/relationships/commentAuthors" Target="commentAuthors.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F50D39F-29C0-3248-BAE7-F83E35BBC026}"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zh-CN" altLang="en-US"/>
        </a:p>
      </dgm:t>
    </dgm:pt>
    <dgm:pt modelId="{AABD2313-8C41-294F-BFAA-FDA263A6F750}">
      <dgm:prSet phldrT="[文本]" custT="1"/>
      <dgm:spPr>
        <a:solidFill>
          <a:srgbClr val="783887"/>
        </a:solidFill>
      </dgm:spPr>
      <dgm:t>
        <a:bodyPr/>
        <a:lstStyle/>
        <a:p>
          <a:r>
            <a:rPr lang="zh-CN" altLang="en-US" sz="5400" b="1" dirty="0"/>
            <a:t>软 件 测 试 岗 位</a:t>
          </a:r>
        </a:p>
      </dgm:t>
    </dgm:pt>
    <dgm:pt modelId="{C92B1DA7-3057-7A44-9243-69A4CAC0D2DA}" cxnId="{BA67A07C-4673-DB41-AF8E-064243FAFB82}" type="parTrans">
      <dgm:prSet/>
      <dgm:spPr/>
      <dgm:t>
        <a:bodyPr/>
        <a:lstStyle/>
        <a:p>
          <a:endParaRPr lang="zh-CN" altLang="en-US"/>
        </a:p>
      </dgm:t>
    </dgm:pt>
    <dgm:pt modelId="{ECF8D646-E63C-074C-A848-401B2DAD4EA4}" cxnId="{BA67A07C-4673-DB41-AF8E-064243FAFB82}" type="sibTrans">
      <dgm:prSet/>
      <dgm:spPr/>
      <dgm:t>
        <a:bodyPr/>
        <a:lstStyle/>
        <a:p>
          <a:endParaRPr lang="zh-CN" altLang="en-US"/>
        </a:p>
      </dgm:t>
    </dgm:pt>
    <dgm:pt modelId="{0A6086CB-A313-CD40-9EA9-CCF7A81C7A9C}">
      <dgm:prSet phldrT="[文本]" custT="1"/>
      <dgm:spPr>
        <a:solidFill>
          <a:srgbClr val="0076BB"/>
        </a:solidFill>
      </dgm:spPr>
      <dgm:t>
        <a:bodyPr/>
        <a:lstStyle/>
        <a:p>
          <a:r>
            <a:rPr lang="zh-CN" altLang="en-US" sz="4400" dirty="0"/>
            <a:t>技术方向</a:t>
          </a:r>
        </a:p>
      </dgm:t>
    </dgm:pt>
    <dgm:pt modelId="{E03E0B94-BDC1-3F45-828A-9E42C387F965}" cxnId="{AE5BA4E0-FACD-D342-871A-0FD509F02AAF}" type="parTrans">
      <dgm:prSet/>
      <dgm:spPr/>
      <dgm:t>
        <a:bodyPr/>
        <a:lstStyle/>
        <a:p>
          <a:endParaRPr lang="zh-CN" altLang="en-US"/>
        </a:p>
      </dgm:t>
    </dgm:pt>
    <dgm:pt modelId="{6D17B298-0130-9C45-BED3-199D714592FF}" cxnId="{AE5BA4E0-FACD-D342-871A-0FD509F02AAF}" type="sibTrans">
      <dgm:prSet/>
      <dgm:spPr/>
      <dgm:t>
        <a:bodyPr/>
        <a:lstStyle/>
        <a:p>
          <a:endParaRPr lang="zh-CN" altLang="en-US"/>
        </a:p>
      </dgm:t>
    </dgm:pt>
    <dgm:pt modelId="{43CE3954-E398-534C-97BB-EA0825DB7CB6}">
      <dgm:prSet phldrT="[文本]" custT="1"/>
      <dgm:spPr>
        <a:solidFill>
          <a:srgbClr val="0076BB"/>
        </a:solidFill>
      </dgm:spPr>
      <dgm:t>
        <a:bodyPr/>
        <a:lstStyle/>
        <a:p>
          <a:r>
            <a:rPr lang="zh-CN" altLang="en-US" sz="4400" dirty="0"/>
            <a:t>管理方向</a:t>
          </a:r>
        </a:p>
      </dgm:t>
    </dgm:pt>
    <dgm:pt modelId="{BA654F30-B747-8E48-951B-471886C033AC}" cxnId="{DFC27CAC-5049-F943-8523-C68ED5B1D635}" type="parTrans">
      <dgm:prSet/>
      <dgm:spPr/>
      <dgm:t>
        <a:bodyPr/>
        <a:lstStyle/>
        <a:p>
          <a:endParaRPr lang="zh-CN" altLang="en-US"/>
        </a:p>
      </dgm:t>
    </dgm:pt>
    <dgm:pt modelId="{B03F2415-3440-8B41-96A2-9D9F28B7688B}" cxnId="{DFC27CAC-5049-F943-8523-C68ED5B1D635}" type="sibTrans">
      <dgm:prSet/>
      <dgm:spPr/>
      <dgm:t>
        <a:bodyPr/>
        <a:lstStyle/>
        <a:p>
          <a:endParaRPr lang="zh-CN" altLang="en-US"/>
        </a:p>
      </dgm:t>
    </dgm:pt>
    <dgm:pt modelId="{A5716611-8077-5941-99E8-4493AAC4E890}">
      <dgm:prSet phldrT="[文本]"/>
      <dgm:spPr/>
      <dgm:t>
        <a:bodyPr/>
        <a:lstStyle/>
        <a:p>
          <a:r>
            <a:rPr lang="zh-CN" altLang="en-US" dirty="0"/>
            <a:t>测试开发工程师</a:t>
          </a:r>
        </a:p>
      </dgm:t>
    </dgm:pt>
    <dgm:pt modelId="{50F46070-D717-F543-B772-64BB8C0B1F23}" cxnId="{6AC447DA-F289-2341-A43B-AB11AF2226A5}" type="parTrans">
      <dgm:prSet/>
      <dgm:spPr/>
      <dgm:t>
        <a:bodyPr/>
        <a:lstStyle/>
        <a:p>
          <a:endParaRPr lang="zh-CN" altLang="en-US"/>
        </a:p>
      </dgm:t>
    </dgm:pt>
    <dgm:pt modelId="{F9C5CF4B-35B2-534B-82CD-5E6B366ED81B}" cxnId="{6AC447DA-F289-2341-A43B-AB11AF2226A5}" type="sibTrans">
      <dgm:prSet/>
      <dgm:spPr/>
      <dgm:t>
        <a:bodyPr/>
        <a:lstStyle/>
        <a:p>
          <a:endParaRPr lang="zh-CN" altLang="en-US"/>
        </a:p>
      </dgm:t>
    </dgm:pt>
    <dgm:pt modelId="{DDE2449B-0725-0E47-BBC5-5F1D505CD759}">
      <dgm:prSet phldrT="[文本]"/>
      <dgm:spPr/>
      <dgm:t>
        <a:bodyPr/>
        <a:lstStyle/>
        <a:p>
          <a:r>
            <a:rPr lang="zh-CN" altLang="en-US" dirty="0"/>
            <a:t>自动化测试工程师</a:t>
          </a:r>
        </a:p>
      </dgm:t>
    </dgm:pt>
    <dgm:pt modelId="{32569BC8-3284-8C4C-8E14-EB52BF0CF329}" cxnId="{C156CA57-23AD-8442-8B8D-108396256757}" type="parTrans">
      <dgm:prSet/>
      <dgm:spPr/>
      <dgm:t>
        <a:bodyPr/>
        <a:lstStyle/>
        <a:p>
          <a:endParaRPr lang="zh-CN" altLang="en-US"/>
        </a:p>
      </dgm:t>
    </dgm:pt>
    <dgm:pt modelId="{2CE6C4D2-C0F7-DC41-B48C-F586CF5C31D2}" cxnId="{C156CA57-23AD-8442-8B8D-108396256757}" type="sibTrans">
      <dgm:prSet/>
      <dgm:spPr/>
      <dgm:t>
        <a:bodyPr/>
        <a:lstStyle/>
        <a:p>
          <a:endParaRPr lang="zh-CN" altLang="en-US"/>
        </a:p>
      </dgm:t>
    </dgm:pt>
    <dgm:pt modelId="{081F5674-C708-1242-B20B-E83AB2060024}">
      <dgm:prSet phldrT="[文本]"/>
      <dgm:spPr/>
      <dgm:t>
        <a:bodyPr/>
        <a:lstStyle/>
        <a:p>
          <a:r>
            <a:rPr lang="zh-CN" altLang="en-US" dirty="0"/>
            <a:t>性能测试工程师</a:t>
          </a:r>
        </a:p>
      </dgm:t>
    </dgm:pt>
    <dgm:pt modelId="{3B3A3D58-22C2-FD4A-8DBF-F240EC5F0878}" cxnId="{BFBC7B3E-3A3C-C742-8219-6E0AE5079BDA}" type="parTrans">
      <dgm:prSet/>
      <dgm:spPr/>
      <dgm:t>
        <a:bodyPr/>
        <a:lstStyle/>
        <a:p>
          <a:endParaRPr lang="zh-CN" altLang="en-US"/>
        </a:p>
      </dgm:t>
    </dgm:pt>
    <dgm:pt modelId="{561B5EAE-D4DA-624B-9C4F-CFC22F4473E6}" cxnId="{BFBC7B3E-3A3C-C742-8219-6E0AE5079BDA}" type="sibTrans">
      <dgm:prSet/>
      <dgm:spPr/>
      <dgm:t>
        <a:bodyPr/>
        <a:lstStyle/>
        <a:p>
          <a:endParaRPr lang="zh-CN" altLang="en-US"/>
        </a:p>
      </dgm:t>
    </dgm:pt>
    <dgm:pt modelId="{AD7B7EBB-B4FE-FB41-9BDB-5EFD1DFAB3CB}">
      <dgm:prSet phldrT="[文本]"/>
      <dgm:spPr/>
      <dgm:t>
        <a:bodyPr/>
        <a:lstStyle/>
        <a:p>
          <a:r>
            <a:rPr lang="zh-CN" altLang="en-US" dirty="0"/>
            <a:t>测试架构师</a:t>
          </a:r>
        </a:p>
      </dgm:t>
    </dgm:pt>
    <dgm:pt modelId="{584C4110-ED51-EF4D-94C9-40C07D17CA68}" cxnId="{3C824807-4D38-9F43-BA6F-05CCA59F5028}" type="parTrans">
      <dgm:prSet/>
      <dgm:spPr/>
      <dgm:t>
        <a:bodyPr/>
        <a:lstStyle/>
        <a:p>
          <a:endParaRPr lang="zh-CN" altLang="en-US"/>
        </a:p>
      </dgm:t>
    </dgm:pt>
    <dgm:pt modelId="{34EB67AE-69EE-6345-8A8F-6ED3B49E5BAE}" cxnId="{3C824807-4D38-9F43-BA6F-05CCA59F5028}" type="sibTrans">
      <dgm:prSet/>
      <dgm:spPr/>
      <dgm:t>
        <a:bodyPr/>
        <a:lstStyle/>
        <a:p>
          <a:endParaRPr lang="zh-CN" altLang="en-US"/>
        </a:p>
      </dgm:t>
    </dgm:pt>
    <dgm:pt modelId="{6D88D25C-59B8-504A-9A71-E78070C841A7}">
      <dgm:prSet phldrT="[文本]"/>
      <dgm:spPr/>
      <dgm:t>
        <a:bodyPr/>
        <a:lstStyle/>
        <a:p>
          <a:r>
            <a:rPr lang="zh-CN" altLang="en-US" dirty="0"/>
            <a:t>高级测试工程师</a:t>
          </a:r>
        </a:p>
      </dgm:t>
    </dgm:pt>
    <dgm:pt modelId="{E363908D-D81B-854D-8F77-6D7BE78C0DE4}" cxnId="{B8D48467-E682-7B42-96F2-DCF5AEAFEA93}" type="parTrans">
      <dgm:prSet/>
      <dgm:spPr/>
      <dgm:t>
        <a:bodyPr/>
        <a:lstStyle/>
        <a:p>
          <a:endParaRPr lang="zh-CN" altLang="en-US"/>
        </a:p>
      </dgm:t>
    </dgm:pt>
    <dgm:pt modelId="{0F4C77CF-3318-DF49-9527-D88365EB1971}" cxnId="{B8D48467-E682-7B42-96F2-DCF5AEAFEA93}" type="sibTrans">
      <dgm:prSet/>
      <dgm:spPr/>
      <dgm:t>
        <a:bodyPr/>
        <a:lstStyle/>
        <a:p>
          <a:endParaRPr lang="zh-CN" altLang="en-US"/>
        </a:p>
      </dgm:t>
    </dgm:pt>
    <dgm:pt modelId="{6FCDA911-4AED-0F48-A229-9418CA6AC5EF}">
      <dgm:prSet phldrT="[文本]"/>
      <dgm:spPr/>
      <dgm:t>
        <a:bodyPr/>
        <a:lstStyle/>
        <a:p>
          <a:r>
            <a:rPr lang="zh-CN" altLang="en-US" dirty="0"/>
            <a:t>测试组长</a:t>
          </a:r>
        </a:p>
      </dgm:t>
    </dgm:pt>
    <dgm:pt modelId="{8D07BCF6-E508-8547-8FD9-514909E69001}" cxnId="{121799DE-A53F-8D43-8DAD-819F0A9258D7}" type="parTrans">
      <dgm:prSet/>
      <dgm:spPr/>
      <dgm:t>
        <a:bodyPr/>
        <a:lstStyle/>
        <a:p>
          <a:endParaRPr lang="zh-CN" altLang="en-US"/>
        </a:p>
      </dgm:t>
    </dgm:pt>
    <dgm:pt modelId="{E70B8342-6DCA-E84B-99B2-D2E10F2D9003}" cxnId="{121799DE-A53F-8D43-8DAD-819F0A9258D7}" type="sibTrans">
      <dgm:prSet/>
      <dgm:spPr/>
      <dgm:t>
        <a:bodyPr/>
        <a:lstStyle/>
        <a:p>
          <a:endParaRPr lang="zh-CN" altLang="en-US"/>
        </a:p>
      </dgm:t>
    </dgm:pt>
    <dgm:pt modelId="{6185D0B7-B526-D44A-A5F7-D3998356CFFE}">
      <dgm:prSet phldrT="[文本]"/>
      <dgm:spPr/>
      <dgm:t>
        <a:bodyPr/>
        <a:lstStyle/>
        <a:p>
          <a:r>
            <a:rPr lang="zh-CN" altLang="en-US" dirty="0"/>
            <a:t>测试主管</a:t>
          </a:r>
        </a:p>
      </dgm:t>
    </dgm:pt>
    <dgm:pt modelId="{6C2102A2-2F7D-AC4C-843B-9DDAFAC0133F}" cxnId="{800CB611-440E-A04F-9207-FB3E8D473AFD}" type="parTrans">
      <dgm:prSet/>
      <dgm:spPr/>
      <dgm:t>
        <a:bodyPr/>
        <a:lstStyle/>
        <a:p>
          <a:endParaRPr lang="zh-CN" altLang="en-US"/>
        </a:p>
      </dgm:t>
    </dgm:pt>
    <dgm:pt modelId="{4F605F8D-9D7B-7B4D-B066-9465813A5C4B}" cxnId="{800CB611-440E-A04F-9207-FB3E8D473AFD}" type="sibTrans">
      <dgm:prSet/>
      <dgm:spPr/>
      <dgm:t>
        <a:bodyPr/>
        <a:lstStyle/>
        <a:p>
          <a:endParaRPr lang="zh-CN" altLang="en-US"/>
        </a:p>
      </dgm:t>
    </dgm:pt>
    <dgm:pt modelId="{F3BE932D-4E9B-2248-91C1-BCCED54DD741}">
      <dgm:prSet phldrT="[文本]"/>
      <dgm:spPr/>
      <dgm:t>
        <a:bodyPr/>
        <a:lstStyle/>
        <a:p>
          <a:r>
            <a:rPr lang="zh-CN" altLang="en-US" dirty="0"/>
            <a:t>测试经理</a:t>
          </a:r>
        </a:p>
      </dgm:t>
    </dgm:pt>
    <dgm:pt modelId="{2AAC3061-764B-CE40-99E1-EE8F8ECF2F00}" cxnId="{0DB0A84F-AF73-E143-98CC-712EA34B6468}" type="parTrans">
      <dgm:prSet/>
      <dgm:spPr/>
      <dgm:t>
        <a:bodyPr/>
        <a:lstStyle/>
        <a:p>
          <a:endParaRPr lang="zh-CN" altLang="en-US"/>
        </a:p>
      </dgm:t>
    </dgm:pt>
    <dgm:pt modelId="{69E027BB-CFEF-D448-9E57-EBF6026FFFD8}" cxnId="{0DB0A84F-AF73-E143-98CC-712EA34B6468}" type="sibTrans">
      <dgm:prSet/>
      <dgm:spPr/>
      <dgm:t>
        <a:bodyPr/>
        <a:lstStyle/>
        <a:p>
          <a:endParaRPr lang="zh-CN" altLang="en-US"/>
        </a:p>
      </dgm:t>
    </dgm:pt>
    <dgm:pt modelId="{B384CC71-4CDE-F04D-8F5E-A41E003ADFEB}">
      <dgm:prSet phldrT="[文本]"/>
      <dgm:spPr/>
      <dgm:t>
        <a:bodyPr/>
        <a:lstStyle/>
        <a:p>
          <a:r>
            <a:rPr lang="zh-CN" altLang="en-US" dirty="0"/>
            <a:t>项目测试负责人</a:t>
          </a:r>
        </a:p>
      </dgm:t>
    </dgm:pt>
    <dgm:pt modelId="{61D9E069-BE2A-D54D-85FB-A9C17E9B7937}" cxnId="{52ABA0BE-AA16-DF47-B4F2-DD9EA23ED42D}" type="parTrans">
      <dgm:prSet/>
      <dgm:spPr/>
      <dgm:t>
        <a:bodyPr/>
        <a:lstStyle/>
        <a:p>
          <a:endParaRPr lang="zh-CN" altLang="en-US"/>
        </a:p>
      </dgm:t>
    </dgm:pt>
    <dgm:pt modelId="{EDAA37C2-EDA0-B04F-A337-4DF8F68177E4}" cxnId="{52ABA0BE-AA16-DF47-B4F2-DD9EA23ED42D}" type="sibTrans">
      <dgm:prSet/>
      <dgm:spPr/>
      <dgm:t>
        <a:bodyPr/>
        <a:lstStyle/>
        <a:p>
          <a:endParaRPr lang="zh-CN" altLang="en-US"/>
        </a:p>
      </dgm:t>
    </dgm:pt>
    <dgm:pt modelId="{B2C20890-C3C2-1846-B73B-E948C37C8EE0}">
      <dgm:prSet phldrT="[文本]"/>
      <dgm:spPr/>
      <dgm:t>
        <a:bodyPr/>
        <a:lstStyle/>
        <a:p>
          <a:r>
            <a:rPr lang="zh-CN" altLang="en-US" dirty="0"/>
            <a:t>测试总监</a:t>
          </a:r>
        </a:p>
      </dgm:t>
    </dgm:pt>
    <dgm:pt modelId="{579AF586-5E70-D541-AABA-1E6C797DB5CF}" cxnId="{74B0D91D-DB9F-544C-A033-DE81DFC434F9}" type="parTrans">
      <dgm:prSet/>
      <dgm:spPr/>
      <dgm:t>
        <a:bodyPr/>
        <a:lstStyle/>
        <a:p>
          <a:endParaRPr lang="zh-CN" altLang="en-US"/>
        </a:p>
      </dgm:t>
    </dgm:pt>
    <dgm:pt modelId="{EB4E5F06-DD6E-854B-BB5A-46B02E5C7940}" cxnId="{74B0D91D-DB9F-544C-A033-DE81DFC434F9}" type="sibTrans">
      <dgm:prSet/>
      <dgm:spPr/>
      <dgm:t>
        <a:bodyPr/>
        <a:lstStyle/>
        <a:p>
          <a:endParaRPr lang="zh-CN" altLang="en-US"/>
        </a:p>
      </dgm:t>
    </dgm:pt>
    <dgm:pt modelId="{F8E39166-C03A-FB48-A03E-ACF7C2DFD0F4}">
      <dgm:prSet phldrT="[文本]" custT="1"/>
      <dgm:spPr>
        <a:solidFill>
          <a:srgbClr val="0076BB"/>
        </a:solidFill>
      </dgm:spPr>
      <dgm:t>
        <a:bodyPr/>
        <a:lstStyle/>
        <a:p>
          <a:r>
            <a:rPr lang="zh-CN" altLang="en-US" sz="4400" dirty="0"/>
            <a:t>其他方向</a:t>
          </a:r>
        </a:p>
      </dgm:t>
    </dgm:pt>
    <dgm:pt modelId="{2FDDA9BA-D191-3845-8605-C9933E0FD3E8}" cxnId="{1D6DCB8B-7633-3146-A00C-BA8329F870F8}" type="parTrans">
      <dgm:prSet/>
      <dgm:spPr/>
      <dgm:t>
        <a:bodyPr/>
        <a:lstStyle/>
        <a:p>
          <a:endParaRPr lang="zh-CN" altLang="en-US"/>
        </a:p>
      </dgm:t>
    </dgm:pt>
    <dgm:pt modelId="{65577C10-4FC2-2441-A31E-5E66CBE3BC79}" cxnId="{1D6DCB8B-7633-3146-A00C-BA8329F870F8}" type="sibTrans">
      <dgm:prSet/>
      <dgm:spPr/>
      <dgm:t>
        <a:bodyPr/>
        <a:lstStyle/>
        <a:p>
          <a:endParaRPr lang="zh-CN" altLang="en-US"/>
        </a:p>
      </dgm:t>
    </dgm:pt>
    <dgm:pt modelId="{53529DC9-772A-914F-AAE5-A85DF6ABE9AB}">
      <dgm:prSet phldrT="[文本]"/>
      <dgm:spPr/>
      <dgm:t>
        <a:bodyPr/>
        <a:lstStyle/>
        <a:p>
          <a:r>
            <a:rPr lang="zh-CN" altLang="en-US" dirty="0"/>
            <a:t>自己创业</a:t>
          </a:r>
        </a:p>
      </dgm:t>
    </dgm:pt>
    <dgm:pt modelId="{503F1800-3A52-FD4E-B885-CB823D64EF9A}" cxnId="{897B1715-5446-1441-8E21-EAB9911B6A8B}" type="parTrans">
      <dgm:prSet/>
      <dgm:spPr/>
      <dgm:t>
        <a:bodyPr/>
        <a:lstStyle/>
        <a:p>
          <a:endParaRPr lang="zh-CN" altLang="en-US"/>
        </a:p>
      </dgm:t>
    </dgm:pt>
    <dgm:pt modelId="{5EEC5AE4-73B0-CA42-9CB2-7A36FE9F2EE3}" cxnId="{897B1715-5446-1441-8E21-EAB9911B6A8B}" type="sibTrans">
      <dgm:prSet/>
      <dgm:spPr/>
      <dgm:t>
        <a:bodyPr/>
        <a:lstStyle/>
        <a:p>
          <a:endParaRPr lang="zh-CN" altLang="en-US"/>
        </a:p>
      </dgm:t>
    </dgm:pt>
    <dgm:pt modelId="{970E06FE-56B5-9649-AD31-34C86460D99A}">
      <dgm:prSet phldrT="[文本]"/>
      <dgm:spPr/>
      <dgm:t>
        <a:bodyPr/>
        <a:lstStyle/>
        <a:p>
          <a:r>
            <a:rPr lang="zh-CN" altLang="en-US" dirty="0"/>
            <a:t>培训老师</a:t>
          </a:r>
        </a:p>
      </dgm:t>
    </dgm:pt>
    <dgm:pt modelId="{1DA5CEF0-CBCC-EE42-B406-90AA40684D12}" cxnId="{7934D23F-40D0-4F41-A995-BDF8BEC7C947}" type="parTrans">
      <dgm:prSet/>
      <dgm:spPr/>
      <dgm:t>
        <a:bodyPr/>
        <a:lstStyle/>
        <a:p>
          <a:endParaRPr lang="zh-CN" altLang="en-US"/>
        </a:p>
      </dgm:t>
    </dgm:pt>
    <dgm:pt modelId="{5F7B7335-FE80-394D-846A-546404BFAE1D}" cxnId="{7934D23F-40D0-4F41-A995-BDF8BEC7C947}" type="sibTrans">
      <dgm:prSet/>
      <dgm:spPr/>
      <dgm:t>
        <a:bodyPr/>
        <a:lstStyle/>
        <a:p>
          <a:endParaRPr lang="zh-CN" altLang="en-US"/>
        </a:p>
      </dgm:t>
    </dgm:pt>
    <dgm:pt modelId="{711FFABE-90AF-1F4B-84F0-D4F50C2EC98F}">
      <dgm:prSet phldrT="[文本]"/>
      <dgm:spPr/>
      <dgm:t>
        <a:bodyPr/>
        <a:lstStyle/>
        <a:p>
          <a:r>
            <a:rPr lang="zh-CN" altLang="en-US" dirty="0"/>
            <a:t>项目经理</a:t>
          </a:r>
        </a:p>
      </dgm:t>
    </dgm:pt>
    <dgm:pt modelId="{4420C0C4-C180-734C-BB9E-0C13C79013EC}" cxnId="{1E2AF1BE-F0C8-2E48-A9F1-B501865C4D8F}" type="parTrans">
      <dgm:prSet/>
      <dgm:spPr/>
      <dgm:t>
        <a:bodyPr/>
        <a:lstStyle/>
        <a:p>
          <a:endParaRPr lang="zh-CN" altLang="en-US"/>
        </a:p>
      </dgm:t>
    </dgm:pt>
    <dgm:pt modelId="{5656ABA1-D71A-2848-9DAD-1A065CD96715}" cxnId="{1E2AF1BE-F0C8-2E48-A9F1-B501865C4D8F}" type="sibTrans">
      <dgm:prSet/>
      <dgm:spPr/>
      <dgm:t>
        <a:bodyPr/>
        <a:lstStyle/>
        <a:p>
          <a:endParaRPr lang="zh-CN" altLang="en-US"/>
        </a:p>
      </dgm:t>
    </dgm:pt>
    <dgm:pt modelId="{DD020381-2AEC-5C4D-8DA5-255710994E1E}" type="pres">
      <dgm:prSet presAssocID="{9F50D39F-29C0-3248-BAE7-F83E35BBC026}" presName="hierChild1" presStyleCnt="0">
        <dgm:presLayoutVars>
          <dgm:orgChart val="1"/>
          <dgm:chPref val="1"/>
          <dgm:dir/>
          <dgm:animOne val="branch"/>
          <dgm:animLvl val="lvl"/>
          <dgm:resizeHandles/>
        </dgm:presLayoutVars>
      </dgm:prSet>
      <dgm:spPr/>
    </dgm:pt>
    <dgm:pt modelId="{42526A87-A406-124A-A86D-B60F282AB976}" type="pres">
      <dgm:prSet presAssocID="{AABD2313-8C41-294F-BFAA-FDA263A6F750}" presName="hierRoot1" presStyleCnt="0">
        <dgm:presLayoutVars>
          <dgm:hierBranch val="init"/>
        </dgm:presLayoutVars>
      </dgm:prSet>
      <dgm:spPr/>
    </dgm:pt>
    <dgm:pt modelId="{280D1B44-B98A-5044-8489-3738BF096650}" type="pres">
      <dgm:prSet presAssocID="{AABD2313-8C41-294F-BFAA-FDA263A6F750}" presName="rootComposite1" presStyleCnt="0"/>
      <dgm:spPr/>
    </dgm:pt>
    <dgm:pt modelId="{2B287C54-A9F0-8F46-A6CC-BFAC72BE71C9}" type="pres">
      <dgm:prSet presAssocID="{AABD2313-8C41-294F-BFAA-FDA263A6F750}" presName="rootText1" presStyleLbl="node0" presStyleIdx="0" presStyleCnt="1" custScaleX="282154">
        <dgm:presLayoutVars>
          <dgm:chPref val="3"/>
        </dgm:presLayoutVars>
      </dgm:prSet>
      <dgm:spPr/>
    </dgm:pt>
    <dgm:pt modelId="{E1A301F0-74E0-9B4D-9CB7-D5299F9872D6}" type="pres">
      <dgm:prSet presAssocID="{AABD2313-8C41-294F-BFAA-FDA263A6F750}" presName="rootConnector1" presStyleLbl="node1" presStyleIdx="0" presStyleCnt="0"/>
      <dgm:spPr/>
    </dgm:pt>
    <dgm:pt modelId="{6559C758-F8FA-7549-8C27-AF942D695BA3}" type="pres">
      <dgm:prSet presAssocID="{AABD2313-8C41-294F-BFAA-FDA263A6F750}" presName="hierChild2" presStyleCnt="0"/>
      <dgm:spPr/>
    </dgm:pt>
    <dgm:pt modelId="{05B0EFF9-C910-1448-B8B4-A8026C4E9EF2}" type="pres">
      <dgm:prSet presAssocID="{E03E0B94-BDC1-3F45-828A-9E42C387F965}" presName="Name37" presStyleLbl="parChTrans1D2" presStyleIdx="0" presStyleCnt="3"/>
      <dgm:spPr/>
    </dgm:pt>
    <dgm:pt modelId="{3DC06841-6EB5-7B4E-A293-ACBE66E0D770}" type="pres">
      <dgm:prSet presAssocID="{0A6086CB-A313-CD40-9EA9-CCF7A81C7A9C}" presName="hierRoot2" presStyleCnt="0">
        <dgm:presLayoutVars>
          <dgm:hierBranch val="init"/>
        </dgm:presLayoutVars>
      </dgm:prSet>
      <dgm:spPr/>
    </dgm:pt>
    <dgm:pt modelId="{92369DBA-1145-6F41-BFBA-45C23CFAF6D9}" type="pres">
      <dgm:prSet presAssocID="{0A6086CB-A313-CD40-9EA9-CCF7A81C7A9C}" presName="rootComposite" presStyleCnt="0"/>
      <dgm:spPr/>
    </dgm:pt>
    <dgm:pt modelId="{FFB05415-2CAF-CA40-BB33-B8A7AFBAF0E5}" type="pres">
      <dgm:prSet presAssocID="{0A6086CB-A313-CD40-9EA9-CCF7A81C7A9C}" presName="rootText" presStyleLbl="node2" presStyleIdx="0" presStyleCnt="3" custScaleX="271701">
        <dgm:presLayoutVars>
          <dgm:chPref val="3"/>
        </dgm:presLayoutVars>
      </dgm:prSet>
      <dgm:spPr/>
    </dgm:pt>
    <dgm:pt modelId="{060CAC50-399C-1247-87F6-A9F67D06C007}" type="pres">
      <dgm:prSet presAssocID="{0A6086CB-A313-CD40-9EA9-CCF7A81C7A9C}" presName="rootConnector" presStyleLbl="node2" presStyleIdx="0" presStyleCnt="3"/>
      <dgm:spPr/>
    </dgm:pt>
    <dgm:pt modelId="{5C21171A-071F-E741-91DB-F7F41BF0C2FB}" type="pres">
      <dgm:prSet presAssocID="{0A6086CB-A313-CD40-9EA9-CCF7A81C7A9C}" presName="hierChild4" presStyleCnt="0"/>
      <dgm:spPr/>
    </dgm:pt>
    <dgm:pt modelId="{22069F32-7EA6-1B43-8E85-B905F0D2C803}" type="pres">
      <dgm:prSet presAssocID="{50F46070-D717-F543-B772-64BB8C0B1F23}" presName="Name37" presStyleLbl="parChTrans1D3" presStyleIdx="0" presStyleCnt="13"/>
      <dgm:spPr/>
    </dgm:pt>
    <dgm:pt modelId="{A7A0CC6A-BE3D-C243-9E25-30492AEB1739}" type="pres">
      <dgm:prSet presAssocID="{A5716611-8077-5941-99E8-4493AAC4E890}" presName="hierRoot2" presStyleCnt="0">
        <dgm:presLayoutVars>
          <dgm:hierBranch val="init"/>
        </dgm:presLayoutVars>
      </dgm:prSet>
      <dgm:spPr/>
    </dgm:pt>
    <dgm:pt modelId="{F8A2A459-7023-3B4B-A500-0092AE62F22D}" type="pres">
      <dgm:prSet presAssocID="{A5716611-8077-5941-99E8-4493AAC4E890}" presName="rootComposite" presStyleCnt="0"/>
      <dgm:spPr/>
    </dgm:pt>
    <dgm:pt modelId="{D8914972-546E-E649-9472-5C087F5BC676}" type="pres">
      <dgm:prSet presAssocID="{A5716611-8077-5941-99E8-4493AAC4E890}" presName="rootText" presStyleLbl="node3" presStyleIdx="0" presStyleCnt="13" custScaleX="166516" custScaleY="74605">
        <dgm:presLayoutVars>
          <dgm:chPref val="3"/>
        </dgm:presLayoutVars>
      </dgm:prSet>
      <dgm:spPr/>
    </dgm:pt>
    <dgm:pt modelId="{A2823E46-4126-7948-9EB7-EA3165ED292D}" type="pres">
      <dgm:prSet presAssocID="{A5716611-8077-5941-99E8-4493AAC4E890}" presName="rootConnector" presStyleLbl="node3" presStyleIdx="0" presStyleCnt="13"/>
      <dgm:spPr/>
    </dgm:pt>
    <dgm:pt modelId="{05F30C73-8CC4-114E-948D-A3F400BBF9E5}" type="pres">
      <dgm:prSet presAssocID="{A5716611-8077-5941-99E8-4493AAC4E890}" presName="hierChild4" presStyleCnt="0"/>
      <dgm:spPr/>
    </dgm:pt>
    <dgm:pt modelId="{E3EBC090-FC1B-1D4F-8E0D-C690EB302E9C}" type="pres">
      <dgm:prSet presAssocID="{A5716611-8077-5941-99E8-4493AAC4E890}" presName="hierChild5" presStyleCnt="0"/>
      <dgm:spPr/>
    </dgm:pt>
    <dgm:pt modelId="{F2A738DF-D60D-6D4B-A4E9-3C74D2293327}" type="pres">
      <dgm:prSet presAssocID="{32569BC8-3284-8C4C-8E14-EB52BF0CF329}" presName="Name37" presStyleLbl="parChTrans1D3" presStyleIdx="1" presStyleCnt="13"/>
      <dgm:spPr/>
    </dgm:pt>
    <dgm:pt modelId="{DD64B1C4-C83A-B040-BB5B-9FB51B57FD2F}" type="pres">
      <dgm:prSet presAssocID="{DDE2449B-0725-0E47-BBC5-5F1D505CD759}" presName="hierRoot2" presStyleCnt="0">
        <dgm:presLayoutVars>
          <dgm:hierBranch val="init"/>
        </dgm:presLayoutVars>
      </dgm:prSet>
      <dgm:spPr/>
    </dgm:pt>
    <dgm:pt modelId="{5B6C0281-EE56-5E40-8D56-803F6E4DF4EE}" type="pres">
      <dgm:prSet presAssocID="{DDE2449B-0725-0E47-BBC5-5F1D505CD759}" presName="rootComposite" presStyleCnt="0"/>
      <dgm:spPr/>
    </dgm:pt>
    <dgm:pt modelId="{5CDE707C-3AC7-BC44-869B-9AB5EFCA0A8D}" type="pres">
      <dgm:prSet presAssocID="{DDE2449B-0725-0E47-BBC5-5F1D505CD759}" presName="rootText" presStyleLbl="node3" presStyleIdx="1" presStyleCnt="13" custScaleX="166516" custScaleY="74605">
        <dgm:presLayoutVars>
          <dgm:chPref val="3"/>
        </dgm:presLayoutVars>
      </dgm:prSet>
      <dgm:spPr/>
    </dgm:pt>
    <dgm:pt modelId="{5BB65A1D-5B19-4A4E-AF1E-E0624A22D3D6}" type="pres">
      <dgm:prSet presAssocID="{DDE2449B-0725-0E47-BBC5-5F1D505CD759}" presName="rootConnector" presStyleLbl="node3" presStyleIdx="1" presStyleCnt="13"/>
      <dgm:spPr/>
    </dgm:pt>
    <dgm:pt modelId="{A2D47FD0-9B22-6D49-81F0-1BB41282E31F}" type="pres">
      <dgm:prSet presAssocID="{DDE2449B-0725-0E47-BBC5-5F1D505CD759}" presName="hierChild4" presStyleCnt="0"/>
      <dgm:spPr/>
    </dgm:pt>
    <dgm:pt modelId="{8AB4A406-65C4-4444-BE98-BDAEA4B0D8D3}" type="pres">
      <dgm:prSet presAssocID="{DDE2449B-0725-0E47-BBC5-5F1D505CD759}" presName="hierChild5" presStyleCnt="0"/>
      <dgm:spPr/>
    </dgm:pt>
    <dgm:pt modelId="{A571EA30-FEB6-8646-8942-FCE94AE3A61F}" type="pres">
      <dgm:prSet presAssocID="{3B3A3D58-22C2-FD4A-8DBF-F240EC5F0878}" presName="Name37" presStyleLbl="parChTrans1D3" presStyleIdx="2" presStyleCnt="13"/>
      <dgm:spPr/>
    </dgm:pt>
    <dgm:pt modelId="{396646B6-A78A-6548-9BD8-5C2E86DED6ED}" type="pres">
      <dgm:prSet presAssocID="{081F5674-C708-1242-B20B-E83AB2060024}" presName="hierRoot2" presStyleCnt="0">
        <dgm:presLayoutVars>
          <dgm:hierBranch val="init"/>
        </dgm:presLayoutVars>
      </dgm:prSet>
      <dgm:spPr/>
    </dgm:pt>
    <dgm:pt modelId="{3D28C028-8851-1E47-BA53-8BC19E585249}" type="pres">
      <dgm:prSet presAssocID="{081F5674-C708-1242-B20B-E83AB2060024}" presName="rootComposite" presStyleCnt="0"/>
      <dgm:spPr/>
    </dgm:pt>
    <dgm:pt modelId="{E729AB93-1896-C04B-BC4E-509119C59471}" type="pres">
      <dgm:prSet presAssocID="{081F5674-C708-1242-B20B-E83AB2060024}" presName="rootText" presStyleLbl="node3" presStyleIdx="2" presStyleCnt="13" custScaleX="166516" custScaleY="74605">
        <dgm:presLayoutVars>
          <dgm:chPref val="3"/>
        </dgm:presLayoutVars>
      </dgm:prSet>
      <dgm:spPr/>
    </dgm:pt>
    <dgm:pt modelId="{3CC22280-9C4F-514E-83EA-C4671341989B}" type="pres">
      <dgm:prSet presAssocID="{081F5674-C708-1242-B20B-E83AB2060024}" presName="rootConnector" presStyleLbl="node3" presStyleIdx="2" presStyleCnt="13"/>
      <dgm:spPr/>
    </dgm:pt>
    <dgm:pt modelId="{A9BBE9FC-FE2B-B84B-9C88-A98EA0C50D25}" type="pres">
      <dgm:prSet presAssocID="{081F5674-C708-1242-B20B-E83AB2060024}" presName="hierChild4" presStyleCnt="0"/>
      <dgm:spPr/>
    </dgm:pt>
    <dgm:pt modelId="{0B4E354D-C47D-C744-983E-5CF2B6CE6B81}" type="pres">
      <dgm:prSet presAssocID="{081F5674-C708-1242-B20B-E83AB2060024}" presName="hierChild5" presStyleCnt="0"/>
      <dgm:spPr/>
    </dgm:pt>
    <dgm:pt modelId="{44DD5F6F-9A7A-F24D-9B65-7AD7B5F796DE}" type="pres">
      <dgm:prSet presAssocID="{584C4110-ED51-EF4D-94C9-40C07D17CA68}" presName="Name37" presStyleLbl="parChTrans1D3" presStyleIdx="3" presStyleCnt="13"/>
      <dgm:spPr/>
    </dgm:pt>
    <dgm:pt modelId="{06157C5F-6C69-CF4E-95EA-DC9E8C3A608E}" type="pres">
      <dgm:prSet presAssocID="{AD7B7EBB-B4FE-FB41-9BDB-5EFD1DFAB3CB}" presName="hierRoot2" presStyleCnt="0">
        <dgm:presLayoutVars>
          <dgm:hierBranch val="init"/>
        </dgm:presLayoutVars>
      </dgm:prSet>
      <dgm:spPr/>
    </dgm:pt>
    <dgm:pt modelId="{A02E32C5-5F3A-404C-AF18-2127023B88C4}" type="pres">
      <dgm:prSet presAssocID="{AD7B7EBB-B4FE-FB41-9BDB-5EFD1DFAB3CB}" presName="rootComposite" presStyleCnt="0"/>
      <dgm:spPr/>
    </dgm:pt>
    <dgm:pt modelId="{FA5847FB-9023-8249-91BE-703B86EB521A}" type="pres">
      <dgm:prSet presAssocID="{AD7B7EBB-B4FE-FB41-9BDB-5EFD1DFAB3CB}" presName="rootText" presStyleLbl="node3" presStyleIdx="3" presStyleCnt="13" custScaleX="166516" custScaleY="74605">
        <dgm:presLayoutVars>
          <dgm:chPref val="3"/>
        </dgm:presLayoutVars>
      </dgm:prSet>
      <dgm:spPr/>
    </dgm:pt>
    <dgm:pt modelId="{D6C8C3DB-4461-7C42-ACFE-EA9FB4E84EB1}" type="pres">
      <dgm:prSet presAssocID="{AD7B7EBB-B4FE-FB41-9BDB-5EFD1DFAB3CB}" presName="rootConnector" presStyleLbl="node3" presStyleIdx="3" presStyleCnt="13"/>
      <dgm:spPr/>
    </dgm:pt>
    <dgm:pt modelId="{5F9E3236-B7AD-4C4D-B019-843F3FB9B75B}" type="pres">
      <dgm:prSet presAssocID="{AD7B7EBB-B4FE-FB41-9BDB-5EFD1DFAB3CB}" presName="hierChild4" presStyleCnt="0"/>
      <dgm:spPr/>
    </dgm:pt>
    <dgm:pt modelId="{23AC1424-4F4A-D949-B72D-D2554C4CC25F}" type="pres">
      <dgm:prSet presAssocID="{AD7B7EBB-B4FE-FB41-9BDB-5EFD1DFAB3CB}" presName="hierChild5" presStyleCnt="0"/>
      <dgm:spPr/>
    </dgm:pt>
    <dgm:pt modelId="{37689BFB-B6BE-474C-B96A-FFE59CFEEEA5}" type="pres">
      <dgm:prSet presAssocID="{E363908D-D81B-854D-8F77-6D7BE78C0DE4}" presName="Name37" presStyleLbl="parChTrans1D3" presStyleIdx="4" presStyleCnt="13"/>
      <dgm:spPr/>
    </dgm:pt>
    <dgm:pt modelId="{9A766C83-A8F0-774A-AD17-D923166555A0}" type="pres">
      <dgm:prSet presAssocID="{6D88D25C-59B8-504A-9A71-E78070C841A7}" presName="hierRoot2" presStyleCnt="0">
        <dgm:presLayoutVars>
          <dgm:hierBranch val="init"/>
        </dgm:presLayoutVars>
      </dgm:prSet>
      <dgm:spPr/>
    </dgm:pt>
    <dgm:pt modelId="{43DD7D04-8B6A-6648-ACF6-97D6D859EABA}" type="pres">
      <dgm:prSet presAssocID="{6D88D25C-59B8-504A-9A71-E78070C841A7}" presName="rootComposite" presStyleCnt="0"/>
      <dgm:spPr/>
    </dgm:pt>
    <dgm:pt modelId="{676092F1-3821-0C4F-8207-114D3AA8452E}" type="pres">
      <dgm:prSet presAssocID="{6D88D25C-59B8-504A-9A71-E78070C841A7}" presName="rootText" presStyleLbl="node3" presStyleIdx="4" presStyleCnt="13" custScaleX="166516" custScaleY="74605">
        <dgm:presLayoutVars>
          <dgm:chPref val="3"/>
        </dgm:presLayoutVars>
      </dgm:prSet>
      <dgm:spPr/>
    </dgm:pt>
    <dgm:pt modelId="{B38B3B01-4A6F-3049-A927-2F17F98708C2}" type="pres">
      <dgm:prSet presAssocID="{6D88D25C-59B8-504A-9A71-E78070C841A7}" presName="rootConnector" presStyleLbl="node3" presStyleIdx="4" presStyleCnt="13"/>
      <dgm:spPr/>
    </dgm:pt>
    <dgm:pt modelId="{253192F8-10F1-E44F-82D3-A1DB2EF7648B}" type="pres">
      <dgm:prSet presAssocID="{6D88D25C-59B8-504A-9A71-E78070C841A7}" presName="hierChild4" presStyleCnt="0"/>
      <dgm:spPr/>
    </dgm:pt>
    <dgm:pt modelId="{A67D0AF2-FA4A-8540-B748-680422D43239}" type="pres">
      <dgm:prSet presAssocID="{6D88D25C-59B8-504A-9A71-E78070C841A7}" presName="hierChild5" presStyleCnt="0"/>
      <dgm:spPr/>
    </dgm:pt>
    <dgm:pt modelId="{16F1D659-EF25-C846-B228-9418EB8F959D}" type="pres">
      <dgm:prSet presAssocID="{0A6086CB-A313-CD40-9EA9-CCF7A81C7A9C}" presName="hierChild5" presStyleCnt="0"/>
      <dgm:spPr/>
    </dgm:pt>
    <dgm:pt modelId="{A26B0419-F892-5640-821C-F73FB56EE9A6}" type="pres">
      <dgm:prSet presAssocID="{BA654F30-B747-8E48-951B-471886C033AC}" presName="Name37" presStyleLbl="parChTrans1D2" presStyleIdx="1" presStyleCnt="3"/>
      <dgm:spPr/>
    </dgm:pt>
    <dgm:pt modelId="{E76085F6-15E2-F544-B868-46E5D369D7B0}" type="pres">
      <dgm:prSet presAssocID="{43CE3954-E398-534C-97BB-EA0825DB7CB6}" presName="hierRoot2" presStyleCnt="0">
        <dgm:presLayoutVars>
          <dgm:hierBranch val="init"/>
        </dgm:presLayoutVars>
      </dgm:prSet>
      <dgm:spPr/>
    </dgm:pt>
    <dgm:pt modelId="{886BB746-6CEE-704E-B5D2-CA928F588D1F}" type="pres">
      <dgm:prSet presAssocID="{43CE3954-E398-534C-97BB-EA0825DB7CB6}" presName="rootComposite" presStyleCnt="0"/>
      <dgm:spPr/>
    </dgm:pt>
    <dgm:pt modelId="{8BFC2DBB-02D4-914F-BF9C-D990CBBAF404}" type="pres">
      <dgm:prSet presAssocID="{43CE3954-E398-534C-97BB-EA0825DB7CB6}" presName="rootText" presStyleLbl="node2" presStyleIdx="1" presStyleCnt="3" custScaleX="271701">
        <dgm:presLayoutVars>
          <dgm:chPref val="3"/>
        </dgm:presLayoutVars>
      </dgm:prSet>
      <dgm:spPr/>
    </dgm:pt>
    <dgm:pt modelId="{96A3EA72-7BD1-7144-A870-183C375EBCB4}" type="pres">
      <dgm:prSet presAssocID="{43CE3954-E398-534C-97BB-EA0825DB7CB6}" presName="rootConnector" presStyleLbl="node2" presStyleIdx="1" presStyleCnt="3"/>
      <dgm:spPr/>
    </dgm:pt>
    <dgm:pt modelId="{AD4BB183-11D3-BC4A-BB22-2C2755CE93ED}" type="pres">
      <dgm:prSet presAssocID="{43CE3954-E398-534C-97BB-EA0825DB7CB6}" presName="hierChild4" presStyleCnt="0"/>
      <dgm:spPr/>
    </dgm:pt>
    <dgm:pt modelId="{623D9AE5-73F2-4940-A5D5-5C3405F91797}" type="pres">
      <dgm:prSet presAssocID="{8D07BCF6-E508-8547-8FD9-514909E69001}" presName="Name37" presStyleLbl="parChTrans1D3" presStyleIdx="5" presStyleCnt="13"/>
      <dgm:spPr/>
    </dgm:pt>
    <dgm:pt modelId="{CA5530A3-0852-1448-BECE-A02BFB0D1243}" type="pres">
      <dgm:prSet presAssocID="{6FCDA911-4AED-0F48-A229-9418CA6AC5EF}" presName="hierRoot2" presStyleCnt="0">
        <dgm:presLayoutVars>
          <dgm:hierBranch val="init"/>
        </dgm:presLayoutVars>
      </dgm:prSet>
      <dgm:spPr/>
    </dgm:pt>
    <dgm:pt modelId="{78E10EC7-18D5-E54C-BC1C-9B97DE765161}" type="pres">
      <dgm:prSet presAssocID="{6FCDA911-4AED-0F48-A229-9418CA6AC5EF}" presName="rootComposite" presStyleCnt="0"/>
      <dgm:spPr/>
    </dgm:pt>
    <dgm:pt modelId="{FA9537A8-5E35-5C47-9B51-6344F4712DA3}" type="pres">
      <dgm:prSet presAssocID="{6FCDA911-4AED-0F48-A229-9418CA6AC5EF}" presName="rootText" presStyleLbl="node3" presStyleIdx="5" presStyleCnt="13" custScaleX="194583" custScaleY="80436">
        <dgm:presLayoutVars>
          <dgm:chPref val="3"/>
        </dgm:presLayoutVars>
      </dgm:prSet>
      <dgm:spPr/>
    </dgm:pt>
    <dgm:pt modelId="{4B2EB1A2-88FE-B340-B118-230DC54C322F}" type="pres">
      <dgm:prSet presAssocID="{6FCDA911-4AED-0F48-A229-9418CA6AC5EF}" presName="rootConnector" presStyleLbl="node3" presStyleIdx="5" presStyleCnt="13"/>
      <dgm:spPr/>
    </dgm:pt>
    <dgm:pt modelId="{E2CC9D60-306E-E747-AF1A-E180DB488B93}" type="pres">
      <dgm:prSet presAssocID="{6FCDA911-4AED-0F48-A229-9418CA6AC5EF}" presName="hierChild4" presStyleCnt="0"/>
      <dgm:spPr/>
    </dgm:pt>
    <dgm:pt modelId="{8EEBEEF0-5891-DD43-82D4-42CE558CCCC3}" type="pres">
      <dgm:prSet presAssocID="{6FCDA911-4AED-0F48-A229-9418CA6AC5EF}" presName="hierChild5" presStyleCnt="0"/>
      <dgm:spPr/>
    </dgm:pt>
    <dgm:pt modelId="{13FFD9B8-5667-1F47-8AD8-859A3618B098}" type="pres">
      <dgm:prSet presAssocID="{6C2102A2-2F7D-AC4C-843B-9DDAFAC0133F}" presName="Name37" presStyleLbl="parChTrans1D3" presStyleIdx="6" presStyleCnt="13"/>
      <dgm:spPr/>
    </dgm:pt>
    <dgm:pt modelId="{69457DED-77F1-3442-9E37-25FDF9121435}" type="pres">
      <dgm:prSet presAssocID="{6185D0B7-B526-D44A-A5F7-D3998356CFFE}" presName="hierRoot2" presStyleCnt="0">
        <dgm:presLayoutVars>
          <dgm:hierBranch val="init"/>
        </dgm:presLayoutVars>
      </dgm:prSet>
      <dgm:spPr/>
    </dgm:pt>
    <dgm:pt modelId="{915BF3BC-4893-884F-A40A-B3C0D601F858}" type="pres">
      <dgm:prSet presAssocID="{6185D0B7-B526-D44A-A5F7-D3998356CFFE}" presName="rootComposite" presStyleCnt="0"/>
      <dgm:spPr/>
    </dgm:pt>
    <dgm:pt modelId="{7B9C9E92-E040-2242-95D3-B7234548250C}" type="pres">
      <dgm:prSet presAssocID="{6185D0B7-B526-D44A-A5F7-D3998356CFFE}" presName="rootText" presStyleLbl="node3" presStyleIdx="6" presStyleCnt="13" custScaleX="194583" custScaleY="80436">
        <dgm:presLayoutVars>
          <dgm:chPref val="3"/>
        </dgm:presLayoutVars>
      </dgm:prSet>
      <dgm:spPr/>
    </dgm:pt>
    <dgm:pt modelId="{848D0FDA-43AA-4741-A442-22BCF7B9C46E}" type="pres">
      <dgm:prSet presAssocID="{6185D0B7-B526-D44A-A5F7-D3998356CFFE}" presName="rootConnector" presStyleLbl="node3" presStyleIdx="6" presStyleCnt="13"/>
      <dgm:spPr/>
    </dgm:pt>
    <dgm:pt modelId="{60895495-5A09-9E40-B780-E3F742C9906F}" type="pres">
      <dgm:prSet presAssocID="{6185D0B7-B526-D44A-A5F7-D3998356CFFE}" presName="hierChild4" presStyleCnt="0"/>
      <dgm:spPr/>
    </dgm:pt>
    <dgm:pt modelId="{1A43A222-A909-294F-9280-5FEF543FBBB5}" type="pres">
      <dgm:prSet presAssocID="{6185D0B7-B526-D44A-A5F7-D3998356CFFE}" presName="hierChild5" presStyleCnt="0"/>
      <dgm:spPr/>
    </dgm:pt>
    <dgm:pt modelId="{1A23BB6D-6266-C64F-9F07-A4A2FFB86639}" type="pres">
      <dgm:prSet presAssocID="{2AAC3061-764B-CE40-99E1-EE8F8ECF2F00}" presName="Name37" presStyleLbl="parChTrans1D3" presStyleIdx="7" presStyleCnt="13"/>
      <dgm:spPr/>
    </dgm:pt>
    <dgm:pt modelId="{C2FDEDC8-FC2C-9341-A536-68D0DE3CD136}" type="pres">
      <dgm:prSet presAssocID="{F3BE932D-4E9B-2248-91C1-BCCED54DD741}" presName="hierRoot2" presStyleCnt="0">
        <dgm:presLayoutVars>
          <dgm:hierBranch val="init"/>
        </dgm:presLayoutVars>
      </dgm:prSet>
      <dgm:spPr/>
    </dgm:pt>
    <dgm:pt modelId="{74A731DD-4FF1-F645-898E-3306F596E341}" type="pres">
      <dgm:prSet presAssocID="{F3BE932D-4E9B-2248-91C1-BCCED54DD741}" presName="rootComposite" presStyleCnt="0"/>
      <dgm:spPr/>
    </dgm:pt>
    <dgm:pt modelId="{32F0B4DE-6FD4-C24B-AC22-CB526F9330E2}" type="pres">
      <dgm:prSet presAssocID="{F3BE932D-4E9B-2248-91C1-BCCED54DD741}" presName="rootText" presStyleLbl="node3" presStyleIdx="7" presStyleCnt="13" custScaleX="194583" custScaleY="80436">
        <dgm:presLayoutVars>
          <dgm:chPref val="3"/>
        </dgm:presLayoutVars>
      </dgm:prSet>
      <dgm:spPr/>
    </dgm:pt>
    <dgm:pt modelId="{4185448D-472C-5E49-A0FD-178AD9D50A3D}" type="pres">
      <dgm:prSet presAssocID="{F3BE932D-4E9B-2248-91C1-BCCED54DD741}" presName="rootConnector" presStyleLbl="node3" presStyleIdx="7" presStyleCnt="13"/>
      <dgm:spPr/>
    </dgm:pt>
    <dgm:pt modelId="{5FDC5270-D3D3-044B-BC95-B6E6D32AC966}" type="pres">
      <dgm:prSet presAssocID="{F3BE932D-4E9B-2248-91C1-BCCED54DD741}" presName="hierChild4" presStyleCnt="0"/>
      <dgm:spPr/>
    </dgm:pt>
    <dgm:pt modelId="{BEB8AF66-46C1-314E-8EA1-682FFA469072}" type="pres">
      <dgm:prSet presAssocID="{F3BE932D-4E9B-2248-91C1-BCCED54DD741}" presName="hierChild5" presStyleCnt="0"/>
      <dgm:spPr/>
    </dgm:pt>
    <dgm:pt modelId="{7D845BCF-BF77-654C-A9DF-A876364E41DA}" type="pres">
      <dgm:prSet presAssocID="{61D9E069-BE2A-D54D-85FB-A9C17E9B7937}" presName="Name37" presStyleLbl="parChTrans1D3" presStyleIdx="8" presStyleCnt="13"/>
      <dgm:spPr/>
    </dgm:pt>
    <dgm:pt modelId="{71569BE6-6507-DA46-AC4F-F69DE241EA1A}" type="pres">
      <dgm:prSet presAssocID="{B384CC71-4CDE-F04D-8F5E-A41E003ADFEB}" presName="hierRoot2" presStyleCnt="0">
        <dgm:presLayoutVars>
          <dgm:hierBranch val="init"/>
        </dgm:presLayoutVars>
      </dgm:prSet>
      <dgm:spPr/>
    </dgm:pt>
    <dgm:pt modelId="{294187B6-5E88-3148-A3EF-191E4E2B1CE0}" type="pres">
      <dgm:prSet presAssocID="{B384CC71-4CDE-F04D-8F5E-A41E003ADFEB}" presName="rootComposite" presStyleCnt="0"/>
      <dgm:spPr/>
    </dgm:pt>
    <dgm:pt modelId="{DE5400D4-2B22-D645-9E43-572B7FA62A9B}" type="pres">
      <dgm:prSet presAssocID="{B384CC71-4CDE-F04D-8F5E-A41E003ADFEB}" presName="rootText" presStyleLbl="node3" presStyleIdx="8" presStyleCnt="13" custScaleX="194583" custScaleY="80436">
        <dgm:presLayoutVars>
          <dgm:chPref val="3"/>
        </dgm:presLayoutVars>
      </dgm:prSet>
      <dgm:spPr/>
    </dgm:pt>
    <dgm:pt modelId="{805AE819-4697-394C-BA76-AA41891330E9}" type="pres">
      <dgm:prSet presAssocID="{B384CC71-4CDE-F04D-8F5E-A41E003ADFEB}" presName="rootConnector" presStyleLbl="node3" presStyleIdx="8" presStyleCnt="13"/>
      <dgm:spPr/>
    </dgm:pt>
    <dgm:pt modelId="{9C86CE67-8D51-B443-B867-CF48A6CA3317}" type="pres">
      <dgm:prSet presAssocID="{B384CC71-4CDE-F04D-8F5E-A41E003ADFEB}" presName="hierChild4" presStyleCnt="0"/>
      <dgm:spPr/>
    </dgm:pt>
    <dgm:pt modelId="{551DF524-CCA4-4F4A-A2AA-8AF74C18ECE1}" type="pres">
      <dgm:prSet presAssocID="{B384CC71-4CDE-F04D-8F5E-A41E003ADFEB}" presName="hierChild5" presStyleCnt="0"/>
      <dgm:spPr/>
    </dgm:pt>
    <dgm:pt modelId="{01011030-AB88-A845-B562-068F9134E2BB}" type="pres">
      <dgm:prSet presAssocID="{579AF586-5E70-D541-AABA-1E6C797DB5CF}" presName="Name37" presStyleLbl="parChTrans1D3" presStyleIdx="9" presStyleCnt="13"/>
      <dgm:spPr/>
    </dgm:pt>
    <dgm:pt modelId="{A44610AC-7FD7-A441-A413-82DFA222637C}" type="pres">
      <dgm:prSet presAssocID="{B2C20890-C3C2-1846-B73B-E948C37C8EE0}" presName="hierRoot2" presStyleCnt="0">
        <dgm:presLayoutVars>
          <dgm:hierBranch val="init"/>
        </dgm:presLayoutVars>
      </dgm:prSet>
      <dgm:spPr/>
    </dgm:pt>
    <dgm:pt modelId="{06461313-2BF9-0B46-9740-6F590FC655DD}" type="pres">
      <dgm:prSet presAssocID="{B2C20890-C3C2-1846-B73B-E948C37C8EE0}" presName="rootComposite" presStyleCnt="0"/>
      <dgm:spPr/>
    </dgm:pt>
    <dgm:pt modelId="{F49D8204-8452-4E4E-99B0-D04BF88F51A4}" type="pres">
      <dgm:prSet presAssocID="{B2C20890-C3C2-1846-B73B-E948C37C8EE0}" presName="rootText" presStyleLbl="node3" presStyleIdx="9" presStyleCnt="13" custScaleX="194583" custScaleY="80436">
        <dgm:presLayoutVars>
          <dgm:chPref val="3"/>
        </dgm:presLayoutVars>
      </dgm:prSet>
      <dgm:spPr/>
    </dgm:pt>
    <dgm:pt modelId="{59C8B696-A4B0-254B-8605-61967FADAA6A}" type="pres">
      <dgm:prSet presAssocID="{B2C20890-C3C2-1846-B73B-E948C37C8EE0}" presName="rootConnector" presStyleLbl="node3" presStyleIdx="9" presStyleCnt="13"/>
      <dgm:spPr/>
    </dgm:pt>
    <dgm:pt modelId="{A24ADA88-5B8B-C749-9BBB-20D5D6D7B851}" type="pres">
      <dgm:prSet presAssocID="{B2C20890-C3C2-1846-B73B-E948C37C8EE0}" presName="hierChild4" presStyleCnt="0"/>
      <dgm:spPr/>
    </dgm:pt>
    <dgm:pt modelId="{8D2E7964-1E80-CB48-8A0C-A060981D29F3}" type="pres">
      <dgm:prSet presAssocID="{B2C20890-C3C2-1846-B73B-E948C37C8EE0}" presName="hierChild5" presStyleCnt="0"/>
      <dgm:spPr/>
    </dgm:pt>
    <dgm:pt modelId="{FE3994D0-6DF9-FF46-B0F8-A48CF539D9D5}" type="pres">
      <dgm:prSet presAssocID="{43CE3954-E398-534C-97BB-EA0825DB7CB6}" presName="hierChild5" presStyleCnt="0"/>
      <dgm:spPr/>
    </dgm:pt>
    <dgm:pt modelId="{1981FD0B-1BEC-9C4D-A3FD-1EB36D07220C}" type="pres">
      <dgm:prSet presAssocID="{2FDDA9BA-D191-3845-8605-C9933E0FD3E8}" presName="Name37" presStyleLbl="parChTrans1D2" presStyleIdx="2" presStyleCnt="3"/>
      <dgm:spPr/>
    </dgm:pt>
    <dgm:pt modelId="{E19DFC11-6035-0642-8C63-95272236F88E}" type="pres">
      <dgm:prSet presAssocID="{F8E39166-C03A-FB48-A03E-ACF7C2DFD0F4}" presName="hierRoot2" presStyleCnt="0">
        <dgm:presLayoutVars>
          <dgm:hierBranch val="init"/>
        </dgm:presLayoutVars>
      </dgm:prSet>
      <dgm:spPr/>
    </dgm:pt>
    <dgm:pt modelId="{9827446F-E55D-A744-A8E0-B5189FCBAB36}" type="pres">
      <dgm:prSet presAssocID="{F8E39166-C03A-FB48-A03E-ACF7C2DFD0F4}" presName="rootComposite" presStyleCnt="0"/>
      <dgm:spPr/>
    </dgm:pt>
    <dgm:pt modelId="{4766ECF5-E99D-3246-927E-B2CE326D24A8}" type="pres">
      <dgm:prSet presAssocID="{F8E39166-C03A-FB48-A03E-ACF7C2DFD0F4}" presName="rootText" presStyleLbl="node2" presStyleIdx="2" presStyleCnt="3" custScaleX="271701">
        <dgm:presLayoutVars>
          <dgm:chPref val="3"/>
        </dgm:presLayoutVars>
      </dgm:prSet>
      <dgm:spPr/>
    </dgm:pt>
    <dgm:pt modelId="{25F7370E-F455-9740-9C98-A7C080F9E426}" type="pres">
      <dgm:prSet presAssocID="{F8E39166-C03A-FB48-A03E-ACF7C2DFD0F4}" presName="rootConnector" presStyleLbl="node2" presStyleIdx="2" presStyleCnt="3"/>
      <dgm:spPr/>
    </dgm:pt>
    <dgm:pt modelId="{FAF843FA-8826-3C45-B25D-B43AFCE04693}" type="pres">
      <dgm:prSet presAssocID="{F8E39166-C03A-FB48-A03E-ACF7C2DFD0F4}" presName="hierChild4" presStyleCnt="0"/>
      <dgm:spPr/>
    </dgm:pt>
    <dgm:pt modelId="{7DB8DB2B-2BAC-A14A-B29F-0B7554615073}" type="pres">
      <dgm:prSet presAssocID="{503F1800-3A52-FD4E-B885-CB823D64EF9A}" presName="Name37" presStyleLbl="parChTrans1D3" presStyleIdx="10" presStyleCnt="13"/>
      <dgm:spPr/>
    </dgm:pt>
    <dgm:pt modelId="{AA3FD5E4-C2E8-484A-9009-3EED4088C801}" type="pres">
      <dgm:prSet presAssocID="{53529DC9-772A-914F-AAE5-A85DF6ABE9AB}" presName="hierRoot2" presStyleCnt="0">
        <dgm:presLayoutVars>
          <dgm:hierBranch val="init"/>
        </dgm:presLayoutVars>
      </dgm:prSet>
      <dgm:spPr/>
    </dgm:pt>
    <dgm:pt modelId="{746936CA-0358-8942-98EC-361EDC012F39}" type="pres">
      <dgm:prSet presAssocID="{53529DC9-772A-914F-AAE5-A85DF6ABE9AB}" presName="rootComposite" presStyleCnt="0"/>
      <dgm:spPr/>
    </dgm:pt>
    <dgm:pt modelId="{8BEB47C2-5A79-5242-856E-578B6FD5EB5E}" type="pres">
      <dgm:prSet presAssocID="{53529DC9-772A-914F-AAE5-A85DF6ABE9AB}" presName="rootText" presStyleLbl="node3" presStyleIdx="10" presStyleCnt="13" custScaleY="79129">
        <dgm:presLayoutVars>
          <dgm:chPref val="3"/>
        </dgm:presLayoutVars>
      </dgm:prSet>
      <dgm:spPr/>
    </dgm:pt>
    <dgm:pt modelId="{7E19CC73-227A-104C-B9D6-0D1182A98592}" type="pres">
      <dgm:prSet presAssocID="{53529DC9-772A-914F-AAE5-A85DF6ABE9AB}" presName="rootConnector" presStyleLbl="node3" presStyleIdx="10" presStyleCnt="13"/>
      <dgm:spPr/>
    </dgm:pt>
    <dgm:pt modelId="{A2A45BC7-C0B2-B741-86B9-C86B8A9BB01B}" type="pres">
      <dgm:prSet presAssocID="{53529DC9-772A-914F-AAE5-A85DF6ABE9AB}" presName="hierChild4" presStyleCnt="0"/>
      <dgm:spPr/>
    </dgm:pt>
    <dgm:pt modelId="{B5596930-332C-344C-9A3D-45A5322BECD5}" type="pres">
      <dgm:prSet presAssocID="{53529DC9-772A-914F-AAE5-A85DF6ABE9AB}" presName="hierChild5" presStyleCnt="0"/>
      <dgm:spPr/>
    </dgm:pt>
    <dgm:pt modelId="{D38B5625-43D7-7240-9255-3CBD1709882A}" type="pres">
      <dgm:prSet presAssocID="{1DA5CEF0-CBCC-EE42-B406-90AA40684D12}" presName="Name37" presStyleLbl="parChTrans1D3" presStyleIdx="11" presStyleCnt="13"/>
      <dgm:spPr/>
    </dgm:pt>
    <dgm:pt modelId="{3AF7DE65-B727-3440-A03B-0A933711DD77}" type="pres">
      <dgm:prSet presAssocID="{970E06FE-56B5-9649-AD31-34C86460D99A}" presName="hierRoot2" presStyleCnt="0">
        <dgm:presLayoutVars>
          <dgm:hierBranch val="init"/>
        </dgm:presLayoutVars>
      </dgm:prSet>
      <dgm:spPr/>
    </dgm:pt>
    <dgm:pt modelId="{5A76D630-7CFF-5F45-8986-F98A5023BCDB}" type="pres">
      <dgm:prSet presAssocID="{970E06FE-56B5-9649-AD31-34C86460D99A}" presName="rootComposite" presStyleCnt="0"/>
      <dgm:spPr/>
    </dgm:pt>
    <dgm:pt modelId="{3F591507-8855-2443-A8BC-3961A8DEE19B}" type="pres">
      <dgm:prSet presAssocID="{970E06FE-56B5-9649-AD31-34C86460D99A}" presName="rootText" presStyleLbl="node3" presStyleIdx="11" presStyleCnt="13" custScaleY="79129">
        <dgm:presLayoutVars>
          <dgm:chPref val="3"/>
        </dgm:presLayoutVars>
      </dgm:prSet>
      <dgm:spPr/>
    </dgm:pt>
    <dgm:pt modelId="{5D900C26-6E9E-0148-A81C-3B14318E92F1}" type="pres">
      <dgm:prSet presAssocID="{970E06FE-56B5-9649-AD31-34C86460D99A}" presName="rootConnector" presStyleLbl="node3" presStyleIdx="11" presStyleCnt="13"/>
      <dgm:spPr/>
    </dgm:pt>
    <dgm:pt modelId="{D3A050A0-F5EF-A848-BDBA-F9C9554407E7}" type="pres">
      <dgm:prSet presAssocID="{970E06FE-56B5-9649-AD31-34C86460D99A}" presName="hierChild4" presStyleCnt="0"/>
      <dgm:spPr/>
    </dgm:pt>
    <dgm:pt modelId="{20EFB7FC-0A07-8844-8E92-39D4259E4710}" type="pres">
      <dgm:prSet presAssocID="{970E06FE-56B5-9649-AD31-34C86460D99A}" presName="hierChild5" presStyleCnt="0"/>
      <dgm:spPr/>
    </dgm:pt>
    <dgm:pt modelId="{74B78DF0-3408-3547-BE4E-48A874D5CEBF}" type="pres">
      <dgm:prSet presAssocID="{4420C0C4-C180-734C-BB9E-0C13C79013EC}" presName="Name37" presStyleLbl="parChTrans1D3" presStyleIdx="12" presStyleCnt="13"/>
      <dgm:spPr/>
    </dgm:pt>
    <dgm:pt modelId="{F5B2B862-4F52-D84D-A8F0-41B5AABE8172}" type="pres">
      <dgm:prSet presAssocID="{711FFABE-90AF-1F4B-84F0-D4F50C2EC98F}" presName="hierRoot2" presStyleCnt="0">
        <dgm:presLayoutVars>
          <dgm:hierBranch val="init"/>
        </dgm:presLayoutVars>
      </dgm:prSet>
      <dgm:spPr/>
    </dgm:pt>
    <dgm:pt modelId="{EA7E7B48-B7DE-8342-8F49-B604C5690E3A}" type="pres">
      <dgm:prSet presAssocID="{711FFABE-90AF-1F4B-84F0-D4F50C2EC98F}" presName="rootComposite" presStyleCnt="0"/>
      <dgm:spPr/>
    </dgm:pt>
    <dgm:pt modelId="{4C4B7ACE-C3EF-034E-9A80-A475E46101BA}" type="pres">
      <dgm:prSet presAssocID="{711FFABE-90AF-1F4B-84F0-D4F50C2EC98F}" presName="rootText" presStyleLbl="node3" presStyleIdx="12" presStyleCnt="13" custScaleY="79129">
        <dgm:presLayoutVars>
          <dgm:chPref val="3"/>
        </dgm:presLayoutVars>
      </dgm:prSet>
      <dgm:spPr/>
    </dgm:pt>
    <dgm:pt modelId="{52E89F44-00D9-C041-B620-9CC798DFEF5C}" type="pres">
      <dgm:prSet presAssocID="{711FFABE-90AF-1F4B-84F0-D4F50C2EC98F}" presName="rootConnector" presStyleLbl="node3" presStyleIdx="12" presStyleCnt="13"/>
      <dgm:spPr/>
    </dgm:pt>
    <dgm:pt modelId="{70C44C0B-F820-6147-9B2D-111EBFE31FF4}" type="pres">
      <dgm:prSet presAssocID="{711FFABE-90AF-1F4B-84F0-D4F50C2EC98F}" presName="hierChild4" presStyleCnt="0"/>
      <dgm:spPr/>
    </dgm:pt>
    <dgm:pt modelId="{92B8032C-32CC-044F-9A28-AB3908E9C57A}" type="pres">
      <dgm:prSet presAssocID="{711FFABE-90AF-1F4B-84F0-D4F50C2EC98F}" presName="hierChild5" presStyleCnt="0"/>
      <dgm:spPr/>
    </dgm:pt>
    <dgm:pt modelId="{61631DE4-615E-9C44-B387-4F10C4D2CB91}" type="pres">
      <dgm:prSet presAssocID="{F8E39166-C03A-FB48-A03E-ACF7C2DFD0F4}" presName="hierChild5" presStyleCnt="0"/>
      <dgm:spPr/>
    </dgm:pt>
    <dgm:pt modelId="{07F634D0-77F7-8946-8E7B-93A523F55F7F}" type="pres">
      <dgm:prSet presAssocID="{AABD2313-8C41-294F-BFAA-FDA263A6F750}" presName="hierChild3" presStyleCnt="0"/>
      <dgm:spPr/>
    </dgm:pt>
  </dgm:ptLst>
  <dgm:cxnLst>
    <dgm:cxn modelId="{3C824807-4D38-9F43-BA6F-05CCA59F5028}" srcId="{0A6086CB-A313-CD40-9EA9-CCF7A81C7A9C}" destId="{AD7B7EBB-B4FE-FB41-9BDB-5EFD1DFAB3CB}" srcOrd="3" destOrd="0" parTransId="{584C4110-ED51-EF4D-94C9-40C07D17CA68}" sibTransId="{34EB67AE-69EE-6345-8A8F-6ED3B49E5BAE}"/>
    <dgm:cxn modelId="{6A2DB809-491D-784C-AB29-7EE409AC7F8D}" type="presOf" srcId="{F3BE932D-4E9B-2248-91C1-BCCED54DD741}" destId="{32F0B4DE-6FD4-C24B-AC22-CB526F9330E2}" srcOrd="0" destOrd="0" presId="urn:microsoft.com/office/officeart/2005/8/layout/orgChart1"/>
    <dgm:cxn modelId="{8DFD170F-542D-6442-B752-11FD68800D75}" type="presOf" srcId="{2AAC3061-764B-CE40-99E1-EE8F8ECF2F00}" destId="{1A23BB6D-6266-C64F-9F07-A4A2FFB86639}" srcOrd="0" destOrd="0" presId="urn:microsoft.com/office/officeart/2005/8/layout/orgChart1"/>
    <dgm:cxn modelId="{800CB611-440E-A04F-9207-FB3E8D473AFD}" srcId="{43CE3954-E398-534C-97BB-EA0825DB7CB6}" destId="{6185D0B7-B526-D44A-A5F7-D3998356CFFE}" srcOrd="1" destOrd="0" parTransId="{6C2102A2-2F7D-AC4C-843B-9DDAFAC0133F}" sibTransId="{4F605F8D-9D7B-7B4D-B066-9465813A5C4B}"/>
    <dgm:cxn modelId="{897B1715-5446-1441-8E21-EAB9911B6A8B}" srcId="{F8E39166-C03A-FB48-A03E-ACF7C2DFD0F4}" destId="{53529DC9-772A-914F-AAE5-A85DF6ABE9AB}" srcOrd="0" destOrd="0" parTransId="{503F1800-3A52-FD4E-B885-CB823D64EF9A}" sibTransId="{5EEC5AE4-73B0-CA42-9CB2-7A36FE9F2EE3}"/>
    <dgm:cxn modelId="{20494616-EF59-0B4F-ACD2-4804ABDD96E6}" type="presOf" srcId="{DDE2449B-0725-0E47-BBC5-5F1D505CD759}" destId="{5BB65A1D-5B19-4A4E-AF1E-E0624A22D3D6}" srcOrd="1" destOrd="0" presId="urn:microsoft.com/office/officeart/2005/8/layout/orgChart1"/>
    <dgm:cxn modelId="{9DFA791D-673A-4644-BB27-93FA4597FCC5}" type="presOf" srcId="{B384CC71-4CDE-F04D-8F5E-A41E003ADFEB}" destId="{DE5400D4-2B22-D645-9E43-572B7FA62A9B}" srcOrd="0" destOrd="0" presId="urn:microsoft.com/office/officeart/2005/8/layout/orgChart1"/>
    <dgm:cxn modelId="{74B0D91D-DB9F-544C-A033-DE81DFC434F9}" srcId="{43CE3954-E398-534C-97BB-EA0825DB7CB6}" destId="{B2C20890-C3C2-1846-B73B-E948C37C8EE0}" srcOrd="4" destOrd="0" parTransId="{579AF586-5E70-D541-AABA-1E6C797DB5CF}" sibTransId="{EB4E5F06-DD6E-854B-BB5A-46B02E5C7940}"/>
    <dgm:cxn modelId="{1860E91E-AA34-6D43-888E-72396691B0F5}" type="presOf" srcId="{579AF586-5E70-D541-AABA-1E6C797DB5CF}" destId="{01011030-AB88-A845-B562-068F9134E2BB}" srcOrd="0" destOrd="0" presId="urn:microsoft.com/office/officeart/2005/8/layout/orgChart1"/>
    <dgm:cxn modelId="{71B09829-ABCC-C340-AA84-00787E1D9E27}" type="presOf" srcId="{BA654F30-B747-8E48-951B-471886C033AC}" destId="{A26B0419-F892-5640-821C-F73FB56EE9A6}" srcOrd="0" destOrd="0" presId="urn:microsoft.com/office/officeart/2005/8/layout/orgChart1"/>
    <dgm:cxn modelId="{1035D230-EEBF-B140-B4ED-965302E8C5B5}" type="presOf" srcId="{0A6086CB-A313-CD40-9EA9-CCF7A81C7A9C}" destId="{060CAC50-399C-1247-87F6-A9F67D06C007}" srcOrd="1" destOrd="0" presId="urn:microsoft.com/office/officeart/2005/8/layout/orgChart1"/>
    <dgm:cxn modelId="{6B59E131-54D1-A54C-AF09-B60FC195383E}" type="presOf" srcId="{711FFABE-90AF-1F4B-84F0-D4F50C2EC98F}" destId="{4C4B7ACE-C3EF-034E-9A80-A475E46101BA}" srcOrd="0" destOrd="0" presId="urn:microsoft.com/office/officeart/2005/8/layout/orgChart1"/>
    <dgm:cxn modelId="{045E5D39-EF54-1341-B3C7-933B9545F188}" type="presOf" srcId="{A5716611-8077-5941-99E8-4493AAC4E890}" destId="{A2823E46-4126-7948-9EB7-EA3165ED292D}" srcOrd="1" destOrd="0" presId="urn:microsoft.com/office/officeart/2005/8/layout/orgChart1"/>
    <dgm:cxn modelId="{BFBC7B3E-3A3C-C742-8219-6E0AE5079BDA}" srcId="{0A6086CB-A313-CD40-9EA9-CCF7A81C7A9C}" destId="{081F5674-C708-1242-B20B-E83AB2060024}" srcOrd="2" destOrd="0" parTransId="{3B3A3D58-22C2-FD4A-8DBF-F240EC5F0878}" sibTransId="{561B5EAE-D4DA-624B-9C4F-CFC22F4473E6}"/>
    <dgm:cxn modelId="{7934D23F-40D0-4F41-A995-BDF8BEC7C947}" srcId="{F8E39166-C03A-FB48-A03E-ACF7C2DFD0F4}" destId="{970E06FE-56B5-9649-AD31-34C86460D99A}" srcOrd="1" destOrd="0" parTransId="{1DA5CEF0-CBCC-EE42-B406-90AA40684D12}" sibTransId="{5F7B7335-FE80-394D-846A-546404BFAE1D}"/>
    <dgm:cxn modelId="{ABB49741-0AFC-1046-A554-5494C2F3CC59}" type="presOf" srcId="{711FFABE-90AF-1F4B-84F0-D4F50C2EC98F}" destId="{52E89F44-00D9-C041-B620-9CC798DFEF5C}" srcOrd="1" destOrd="0" presId="urn:microsoft.com/office/officeart/2005/8/layout/orgChart1"/>
    <dgm:cxn modelId="{BEAF8B44-A53C-AA41-A5BD-138418765704}" type="presOf" srcId="{970E06FE-56B5-9649-AD31-34C86460D99A}" destId="{5D900C26-6E9E-0148-A81C-3B14318E92F1}" srcOrd="1" destOrd="0" presId="urn:microsoft.com/office/officeart/2005/8/layout/orgChart1"/>
    <dgm:cxn modelId="{B09E744F-CA73-C741-8232-A8BA18FA12D9}" type="presOf" srcId="{B384CC71-4CDE-F04D-8F5E-A41E003ADFEB}" destId="{805AE819-4697-394C-BA76-AA41891330E9}" srcOrd="1" destOrd="0" presId="urn:microsoft.com/office/officeart/2005/8/layout/orgChart1"/>
    <dgm:cxn modelId="{0DB0A84F-AF73-E143-98CC-712EA34B6468}" srcId="{43CE3954-E398-534C-97BB-EA0825DB7CB6}" destId="{F3BE932D-4E9B-2248-91C1-BCCED54DD741}" srcOrd="2" destOrd="0" parTransId="{2AAC3061-764B-CE40-99E1-EE8F8ECF2F00}" sibTransId="{69E027BB-CFEF-D448-9E57-EBF6026FFFD8}"/>
    <dgm:cxn modelId="{C0B3B356-6075-744C-9BF1-5D746911520F}" type="presOf" srcId="{F8E39166-C03A-FB48-A03E-ACF7C2DFD0F4}" destId="{25F7370E-F455-9740-9C98-A7C080F9E426}" srcOrd="1" destOrd="0" presId="urn:microsoft.com/office/officeart/2005/8/layout/orgChart1"/>
    <dgm:cxn modelId="{834BDE56-8FEB-3F47-8605-61D84AD61C09}" type="presOf" srcId="{B2C20890-C3C2-1846-B73B-E948C37C8EE0}" destId="{59C8B696-A4B0-254B-8605-61967FADAA6A}" srcOrd="1" destOrd="0" presId="urn:microsoft.com/office/officeart/2005/8/layout/orgChart1"/>
    <dgm:cxn modelId="{C156CA57-23AD-8442-8B8D-108396256757}" srcId="{0A6086CB-A313-CD40-9EA9-CCF7A81C7A9C}" destId="{DDE2449B-0725-0E47-BBC5-5F1D505CD759}" srcOrd="1" destOrd="0" parTransId="{32569BC8-3284-8C4C-8E14-EB52BF0CF329}" sibTransId="{2CE6C4D2-C0F7-DC41-B48C-F586CF5C31D2}"/>
    <dgm:cxn modelId="{795EF85D-2399-9642-AC95-7ABC61031423}" type="presOf" srcId="{6185D0B7-B526-D44A-A5F7-D3998356CFFE}" destId="{7B9C9E92-E040-2242-95D3-B7234548250C}" srcOrd="0" destOrd="0" presId="urn:microsoft.com/office/officeart/2005/8/layout/orgChart1"/>
    <dgm:cxn modelId="{86BF9C66-9556-9541-86AE-121E037AD50E}" type="presOf" srcId="{43CE3954-E398-534C-97BB-EA0825DB7CB6}" destId="{96A3EA72-7BD1-7144-A870-183C375EBCB4}" srcOrd="1" destOrd="0" presId="urn:microsoft.com/office/officeart/2005/8/layout/orgChart1"/>
    <dgm:cxn modelId="{B8D48467-E682-7B42-96F2-DCF5AEAFEA93}" srcId="{0A6086CB-A313-CD40-9EA9-CCF7A81C7A9C}" destId="{6D88D25C-59B8-504A-9A71-E78070C841A7}" srcOrd="4" destOrd="0" parTransId="{E363908D-D81B-854D-8F77-6D7BE78C0DE4}" sibTransId="{0F4C77CF-3318-DF49-9527-D88365EB1971}"/>
    <dgm:cxn modelId="{5A39C869-1694-CA41-B2AD-39493E6A65C4}" type="presOf" srcId="{6D88D25C-59B8-504A-9A71-E78070C841A7}" destId="{676092F1-3821-0C4F-8207-114D3AA8452E}" srcOrd="0" destOrd="0" presId="urn:microsoft.com/office/officeart/2005/8/layout/orgChart1"/>
    <dgm:cxn modelId="{9A3C5370-054E-1F45-9ED6-AB23C1086F63}" type="presOf" srcId="{61D9E069-BE2A-D54D-85FB-A9C17E9B7937}" destId="{7D845BCF-BF77-654C-A9DF-A876364E41DA}" srcOrd="0" destOrd="0" presId="urn:microsoft.com/office/officeart/2005/8/layout/orgChart1"/>
    <dgm:cxn modelId="{D7EE7474-230E-E74D-B307-D722DDFCB9D1}" type="presOf" srcId="{AABD2313-8C41-294F-BFAA-FDA263A6F750}" destId="{E1A301F0-74E0-9B4D-9CB7-D5299F9872D6}" srcOrd="1" destOrd="0" presId="urn:microsoft.com/office/officeart/2005/8/layout/orgChart1"/>
    <dgm:cxn modelId="{9B667C78-6419-3E49-9E69-D1A22F476AA0}" type="presOf" srcId="{970E06FE-56B5-9649-AD31-34C86460D99A}" destId="{3F591507-8855-2443-A8BC-3961A8DEE19B}" srcOrd="0" destOrd="0" presId="urn:microsoft.com/office/officeart/2005/8/layout/orgChart1"/>
    <dgm:cxn modelId="{BA67A07C-4673-DB41-AF8E-064243FAFB82}" srcId="{9F50D39F-29C0-3248-BAE7-F83E35BBC026}" destId="{AABD2313-8C41-294F-BFAA-FDA263A6F750}" srcOrd="0" destOrd="0" parTransId="{C92B1DA7-3057-7A44-9243-69A4CAC0D2DA}" sibTransId="{ECF8D646-E63C-074C-A848-401B2DAD4EA4}"/>
    <dgm:cxn modelId="{C36D4C80-4D53-AA49-B87D-DB6B0B42AB0D}" type="presOf" srcId="{584C4110-ED51-EF4D-94C9-40C07D17CA68}" destId="{44DD5F6F-9A7A-F24D-9B65-7AD7B5F796DE}" srcOrd="0" destOrd="0" presId="urn:microsoft.com/office/officeart/2005/8/layout/orgChart1"/>
    <dgm:cxn modelId="{C2FED081-7043-3141-85F0-E4EA6A4F0BAE}" type="presOf" srcId="{F8E39166-C03A-FB48-A03E-ACF7C2DFD0F4}" destId="{4766ECF5-E99D-3246-927E-B2CE326D24A8}" srcOrd="0" destOrd="0" presId="urn:microsoft.com/office/officeart/2005/8/layout/orgChart1"/>
    <dgm:cxn modelId="{D082B687-4D0D-9744-8F16-B9F7CCEA6A87}" type="presOf" srcId="{081F5674-C708-1242-B20B-E83AB2060024}" destId="{E729AB93-1896-C04B-BC4E-509119C59471}" srcOrd="0" destOrd="0" presId="urn:microsoft.com/office/officeart/2005/8/layout/orgChart1"/>
    <dgm:cxn modelId="{7F74AF89-39AD-A349-B0D8-1019580466E9}" type="presOf" srcId="{B2C20890-C3C2-1846-B73B-E948C37C8EE0}" destId="{F49D8204-8452-4E4E-99B0-D04BF88F51A4}" srcOrd="0" destOrd="0" presId="urn:microsoft.com/office/officeart/2005/8/layout/orgChart1"/>
    <dgm:cxn modelId="{BB6C128B-E686-0E42-9260-29E05CA84373}" type="presOf" srcId="{6C2102A2-2F7D-AC4C-843B-9DDAFAC0133F}" destId="{13FFD9B8-5667-1F47-8AD8-859A3618B098}" srcOrd="0" destOrd="0" presId="urn:microsoft.com/office/officeart/2005/8/layout/orgChart1"/>
    <dgm:cxn modelId="{1D6DCB8B-7633-3146-A00C-BA8329F870F8}" srcId="{AABD2313-8C41-294F-BFAA-FDA263A6F750}" destId="{F8E39166-C03A-FB48-A03E-ACF7C2DFD0F4}" srcOrd="2" destOrd="0" parTransId="{2FDDA9BA-D191-3845-8605-C9933E0FD3E8}" sibTransId="{65577C10-4FC2-2441-A31E-5E66CBE3BC79}"/>
    <dgm:cxn modelId="{F87ECC8F-27C3-2C41-A98F-23C9CFB4D49A}" type="presOf" srcId="{3B3A3D58-22C2-FD4A-8DBF-F240EC5F0878}" destId="{A571EA30-FEB6-8646-8942-FCE94AE3A61F}" srcOrd="0" destOrd="0" presId="urn:microsoft.com/office/officeart/2005/8/layout/orgChart1"/>
    <dgm:cxn modelId="{DA1FB290-D158-4245-96C7-52729A22EF4A}" type="presOf" srcId="{9F50D39F-29C0-3248-BAE7-F83E35BBC026}" destId="{DD020381-2AEC-5C4D-8DA5-255710994E1E}" srcOrd="0" destOrd="0" presId="urn:microsoft.com/office/officeart/2005/8/layout/orgChart1"/>
    <dgm:cxn modelId="{F369C294-046C-0D43-864E-6139DADCE166}" type="presOf" srcId="{081F5674-C708-1242-B20B-E83AB2060024}" destId="{3CC22280-9C4F-514E-83EA-C4671341989B}" srcOrd="1" destOrd="0" presId="urn:microsoft.com/office/officeart/2005/8/layout/orgChart1"/>
    <dgm:cxn modelId="{32CAB29E-460D-C741-B60D-3BCABB74413A}" type="presOf" srcId="{E03E0B94-BDC1-3F45-828A-9E42C387F965}" destId="{05B0EFF9-C910-1448-B8B4-A8026C4E9EF2}" srcOrd="0" destOrd="0" presId="urn:microsoft.com/office/officeart/2005/8/layout/orgChart1"/>
    <dgm:cxn modelId="{5A6111A2-6B4A-254D-B6A8-A6197453642B}" type="presOf" srcId="{A5716611-8077-5941-99E8-4493AAC4E890}" destId="{D8914972-546E-E649-9472-5C087F5BC676}" srcOrd="0" destOrd="0" presId="urn:microsoft.com/office/officeart/2005/8/layout/orgChart1"/>
    <dgm:cxn modelId="{7EAAA4AA-F511-5942-A7F5-28A26C1D1FD8}" type="presOf" srcId="{DDE2449B-0725-0E47-BBC5-5F1D505CD759}" destId="{5CDE707C-3AC7-BC44-869B-9AB5EFCA0A8D}" srcOrd="0" destOrd="0" presId="urn:microsoft.com/office/officeart/2005/8/layout/orgChart1"/>
    <dgm:cxn modelId="{DFC27CAC-5049-F943-8523-C68ED5B1D635}" srcId="{AABD2313-8C41-294F-BFAA-FDA263A6F750}" destId="{43CE3954-E398-534C-97BB-EA0825DB7CB6}" srcOrd="1" destOrd="0" parTransId="{BA654F30-B747-8E48-951B-471886C033AC}" sibTransId="{B03F2415-3440-8B41-96A2-9D9F28B7688B}"/>
    <dgm:cxn modelId="{BED30AB1-B5AA-BA4B-B489-BAC97C931734}" type="presOf" srcId="{AD7B7EBB-B4FE-FB41-9BDB-5EFD1DFAB3CB}" destId="{D6C8C3DB-4461-7C42-ACFE-EA9FB4E84EB1}" srcOrd="1" destOrd="0" presId="urn:microsoft.com/office/officeart/2005/8/layout/orgChart1"/>
    <dgm:cxn modelId="{CE9946B5-D03A-2642-837B-270F142FA002}" type="presOf" srcId="{E363908D-D81B-854D-8F77-6D7BE78C0DE4}" destId="{37689BFB-B6BE-474C-B96A-FFE59CFEEEA5}" srcOrd="0" destOrd="0" presId="urn:microsoft.com/office/officeart/2005/8/layout/orgChart1"/>
    <dgm:cxn modelId="{3ECD3AB6-88A9-D947-89C2-DF1ECDB13337}" type="presOf" srcId="{1DA5CEF0-CBCC-EE42-B406-90AA40684D12}" destId="{D38B5625-43D7-7240-9255-3CBD1709882A}" srcOrd="0" destOrd="0" presId="urn:microsoft.com/office/officeart/2005/8/layout/orgChart1"/>
    <dgm:cxn modelId="{13ABAFBA-90E8-2D45-B3A4-26838FFDF6BD}" type="presOf" srcId="{43CE3954-E398-534C-97BB-EA0825DB7CB6}" destId="{8BFC2DBB-02D4-914F-BF9C-D990CBBAF404}" srcOrd="0" destOrd="0" presId="urn:microsoft.com/office/officeart/2005/8/layout/orgChart1"/>
    <dgm:cxn modelId="{5E18D6BB-1191-AC41-93E5-07A3DE794532}" type="presOf" srcId="{F3BE932D-4E9B-2248-91C1-BCCED54DD741}" destId="{4185448D-472C-5E49-A0FD-178AD9D50A3D}" srcOrd="1" destOrd="0" presId="urn:microsoft.com/office/officeart/2005/8/layout/orgChart1"/>
    <dgm:cxn modelId="{92F6E7BB-657F-724E-BA0D-910E8FF28BAF}" type="presOf" srcId="{0A6086CB-A313-CD40-9EA9-CCF7A81C7A9C}" destId="{FFB05415-2CAF-CA40-BB33-B8A7AFBAF0E5}" srcOrd="0" destOrd="0" presId="urn:microsoft.com/office/officeart/2005/8/layout/orgChart1"/>
    <dgm:cxn modelId="{52ABA0BE-AA16-DF47-B4F2-DD9EA23ED42D}" srcId="{43CE3954-E398-534C-97BB-EA0825DB7CB6}" destId="{B384CC71-4CDE-F04D-8F5E-A41E003ADFEB}" srcOrd="3" destOrd="0" parTransId="{61D9E069-BE2A-D54D-85FB-A9C17E9B7937}" sibTransId="{EDAA37C2-EDA0-B04F-A337-4DF8F68177E4}"/>
    <dgm:cxn modelId="{1E2AF1BE-F0C8-2E48-A9F1-B501865C4D8F}" srcId="{F8E39166-C03A-FB48-A03E-ACF7C2DFD0F4}" destId="{711FFABE-90AF-1F4B-84F0-D4F50C2EC98F}" srcOrd="2" destOrd="0" parTransId="{4420C0C4-C180-734C-BB9E-0C13C79013EC}" sibTransId="{5656ABA1-D71A-2848-9DAD-1A065CD96715}"/>
    <dgm:cxn modelId="{46E804C1-39CE-2E48-801F-8E691014218B}" type="presOf" srcId="{53529DC9-772A-914F-AAE5-A85DF6ABE9AB}" destId="{7E19CC73-227A-104C-B9D6-0D1182A98592}" srcOrd="1" destOrd="0" presId="urn:microsoft.com/office/officeart/2005/8/layout/orgChart1"/>
    <dgm:cxn modelId="{0F698AC5-A310-5A4C-BB47-15CC2D3213B6}" type="presOf" srcId="{4420C0C4-C180-734C-BB9E-0C13C79013EC}" destId="{74B78DF0-3408-3547-BE4E-48A874D5CEBF}" srcOrd="0" destOrd="0" presId="urn:microsoft.com/office/officeart/2005/8/layout/orgChart1"/>
    <dgm:cxn modelId="{0BB9D6C7-30FB-1943-B145-C492CDF4A669}" type="presOf" srcId="{32569BC8-3284-8C4C-8E14-EB52BF0CF329}" destId="{F2A738DF-D60D-6D4B-A4E9-3C74D2293327}" srcOrd="0" destOrd="0" presId="urn:microsoft.com/office/officeart/2005/8/layout/orgChart1"/>
    <dgm:cxn modelId="{9C1DA8CC-3647-9C49-99FA-BB7AE521797A}" type="presOf" srcId="{6FCDA911-4AED-0F48-A229-9418CA6AC5EF}" destId="{FA9537A8-5E35-5C47-9B51-6344F4712DA3}" srcOrd="0" destOrd="0" presId="urn:microsoft.com/office/officeart/2005/8/layout/orgChart1"/>
    <dgm:cxn modelId="{E1FD41CD-D179-D746-9393-E8E24ABB4849}" type="presOf" srcId="{6185D0B7-B526-D44A-A5F7-D3998356CFFE}" destId="{848D0FDA-43AA-4741-A442-22BCF7B9C46E}" srcOrd="1" destOrd="0" presId="urn:microsoft.com/office/officeart/2005/8/layout/orgChart1"/>
    <dgm:cxn modelId="{6722CCD8-C439-2240-8875-9BE789CE5E14}" type="presOf" srcId="{50F46070-D717-F543-B772-64BB8C0B1F23}" destId="{22069F32-7EA6-1B43-8E85-B905F0D2C803}" srcOrd="0" destOrd="0" presId="urn:microsoft.com/office/officeart/2005/8/layout/orgChart1"/>
    <dgm:cxn modelId="{6AC447DA-F289-2341-A43B-AB11AF2226A5}" srcId="{0A6086CB-A313-CD40-9EA9-CCF7A81C7A9C}" destId="{A5716611-8077-5941-99E8-4493AAC4E890}" srcOrd="0" destOrd="0" parTransId="{50F46070-D717-F543-B772-64BB8C0B1F23}" sibTransId="{F9C5CF4B-35B2-534B-82CD-5E6B366ED81B}"/>
    <dgm:cxn modelId="{121799DE-A53F-8D43-8DAD-819F0A9258D7}" srcId="{43CE3954-E398-534C-97BB-EA0825DB7CB6}" destId="{6FCDA911-4AED-0F48-A229-9418CA6AC5EF}" srcOrd="0" destOrd="0" parTransId="{8D07BCF6-E508-8547-8FD9-514909E69001}" sibTransId="{E70B8342-6DCA-E84B-99B2-D2E10F2D9003}"/>
    <dgm:cxn modelId="{AE5BA4E0-FACD-D342-871A-0FD509F02AAF}" srcId="{AABD2313-8C41-294F-BFAA-FDA263A6F750}" destId="{0A6086CB-A313-CD40-9EA9-CCF7A81C7A9C}" srcOrd="0" destOrd="0" parTransId="{E03E0B94-BDC1-3F45-828A-9E42C387F965}" sibTransId="{6D17B298-0130-9C45-BED3-199D714592FF}"/>
    <dgm:cxn modelId="{6F52ADE2-0567-BC41-885A-76350073371D}" type="presOf" srcId="{AABD2313-8C41-294F-BFAA-FDA263A6F750}" destId="{2B287C54-A9F0-8F46-A6CC-BFAC72BE71C9}" srcOrd="0" destOrd="0" presId="urn:microsoft.com/office/officeart/2005/8/layout/orgChart1"/>
    <dgm:cxn modelId="{C8D27FE4-F15E-254E-B141-E652270FDEDD}" type="presOf" srcId="{6FCDA911-4AED-0F48-A229-9418CA6AC5EF}" destId="{4B2EB1A2-88FE-B340-B118-230DC54C322F}" srcOrd="1" destOrd="0" presId="urn:microsoft.com/office/officeart/2005/8/layout/orgChart1"/>
    <dgm:cxn modelId="{B67326E8-44A5-0A4C-B65D-0CE21703B948}" type="presOf" srcId="{8D07BCF6-E508-8547-8FD9-514909E69001}" destId="{623D9AE5-73F2-4940-A5D5-5C3405F91797}" srcOrd="0" destOrd="0" presId="urn:microsoft.com/office/officeart/2005/8/layout/orgChart1"/>
    <dgm:cxn modelId="{123927EB-1051-074E-A8EE-97CE45C2FF61}" type="presOf" srcId="{6D88D25C-59B8-504A-9A71-E78070C841A7}" destId="{B38B3B01-4A6F-3049-A927-2F17F98708C2}" srcOrd="1" destOrd="0" presId="urn:microsoft.com/office/officeart/2005/8/layout/orgChart1"/>
    <dgm:cxn modelId="{4E9678F0-40C2-164D-A091-4AFC23B6EB28}" type="presOf" srcId="{2FDDA9BA-D191-3845-8605-C9933E0FD3E8}" destId="{1981FD0B-1BEC-9C4D-A3FD-1EB36D07220C}" srcOrd="0" destOrd="0" presId="urn:microsoft.com/office/officeart/2005/8/layout/orgChart1"/>
    <dgm:cxn modelId="{9F5785F8-BAC4-B94A-BC30-9655D5E72E4F}" type="presOf" srcId="{53529DC9-772A-914F-AAE5-A85DF6ABE9AB}" destId="{8BEB47C2-5A79-5242-856E-578B6FD5EB5E}" srcOrd="0" destOrd="0" presId="urn:microsoft.com/office/officeart/2005/8/layout/orgChart1"/>
    <dgm:cxn modelId="{EBA8A4FD-209B-CC42-A487-B28A39D4D1F0}" type="presOf" srcId="{AD7B7EBB-B4FE-FB41-9BDB-5EFD1DFAB3CB}" destId="{FA5847FB-9023-8249-91BE-703B86EB521A}" srcOrd="0" destOrd="0" presId="urn:microsoft.com/office/officeart/2005/8/layout/orgChart1"/>
    <dgm:cxn modelId="{EBADB0FF-D13C-8048-8F75-48C2D16DBD75}" type="presOf" srcId="{503F1800-3A52-FD4E-B885-CB823D64EF9A}" destId="{7DB8DB2B-2BAC-A14A-B29F-0B7554615073}" srcOrd="0" destOrd="0" presId="urn:microsoft.com/office/officeart/2005/8/layout/orgChart1"/>
    <dgm:cxn modelId="{0159DDF5-CB17-6541-A656-76D1AAF9D418}" type="presParOf" srcId="{DD020381-2AEC-5C4D-8DA5-255710994E1E}" destId="{42526A87-A406-124A-A86D-B60F282AB976}" srcOrd="0" destOrd="0" presId="urn:microsoft.com/office/officeart/2005/8/layout/orgChart1"/>
    <dgm:cxn modelId="{FA0E38F4-AB5E-5241-8A63-283CC9C2A5AB}" type="presParOf" srcId="{42526A87-A406-124A-A86D-B60F282AB976}" destId="{280D1B44-B98A-5044-8489-3738BF096650}" srcOrd="0" destOrd="0" presId="urn:microsoft.com/office/officeart/2005/8/layout/orgChart1"/>
    <dgm:cxn modelId="{C250FEC6-21A8-1F4C-977A-AA9DD8E6AE0B}" type="presParOf" srcId="{280D1B44-B98A-5044-8489-3738BF096650}" destId="{2B287C54-A9F0-8F46-A6CC-BFAC72BE71C9}" srcOrd="0" destOrd="0" presId="urn:microsoft.com/office/officeart/2005/8/layout/orgChart1"/>
    <dgm:cxn modelId="{5A528307-A946-9048-ADD6-DE1741269A07}" type="presParOf" srcId="{280D1B44-B98A-5044-8489-3738BF096650}" destId="{E1A301F0-74E0-9B4D-9CB7-D5299F9872D6}" srcOrd="1" destOrd="0" presId="urn:microsoft.com/office/officeart/2005/8/layout/orgChart1"/>
    <dgm:cxn modelId="{0D64ABD2-26E7-C84F-9663-67DD401DAE61}" type="presParOf" srcId="{42526A87-A406-124A-A86D-B60F282AB976}" destId="{6559C758-F8FA-7549-8C27-AF942D695BA3}" srcOrd="1" destOrd="0" presId="urn:microsoft.com/office/officeart/2005/8/layout/orgChart1"/>
    <dgm:cxn modelId="{6E8FA144-870F-E244-B327-90FA5BCA9F0A}" type="presParOf" srcId="{6559C758-F8FA-7549-8C27-AF942D695BA3}" destId="{05B0EFF9-C910-1448-B8B4-A8026C4E9EF2}" srcOrd="0" destOrd="0" presId="urn:microsoft.com/office/officeart/2005/8/layout/orgChart1"/>
    <dgm:cxn modelId="{0973C041-1430-9748-A9D9-2B74691E11CD}" type="presParOf" srcId="{6559C758-F8FA-7549-8C27-AF942D695BA3}" destId="{3DC06841-6EB5-7B4E-A293-ACBE66E0D770}" srcOrd="1" destOrd="0" presId="urn:microsoft.com/office/officeart/2005/8/layout/orgChart1"/>
    <dgm:cxn modelId="{DD59FABB-7B9D-8246-9536-59A9DBD3ACC4}" type="presParOf" srcId="{3DC06841-6EB5-7B4E-A293-ACBE66E0D770}" destId="{92369DBA-1145-6F41-BFBA-45C23CFAF6D9}" srcOrd="0" destOrd="0" presId="urn:microsoft.com/office/officeart/2005/8/layout/orgChart1"/>
    <dgm:cxn modelId="{6709E0AF-0F2A-5F47-B32E-0BDDB436F593}" type="presParOf" srcId="{92369DBA-1145-6F41-BFBA-45C23CFAF6D9}" destId="{FFB05415-2CAF-CA40-BB33-B8A7AFBAF0E5}" srcOrd="0" destOrd="0" presId="urn:microsoft.com/office/officeart/2005/8/layout/orgChart1"/>
    <dgm:cxn modelId="{DB3DEFB2-6EF8-1849-BC0B-3ABD6B19CADA}" type="presParOf" srcId="{92369DBA-1145-6F41-BFBA-45C23CFAF6D9}" destId="{060CAC50-399C-1247-87F6-A9F67D06C007}" srcOrd="1" destOrd="0" presId="urn:microsoft.com/office/officeart/2005/8/layout/orgChart1"/>
    <dgm:cxn modelId="{9E4DAFAD-0363-354A-872B-06E0FBD4EC7A}" type="presParOf" srcId="{3DC06841-6EB5-7B4E-A293-ACBE66E0D770}" destId="{5C21171A-071F-E741-91DB-F7F41BF0C2FB}" srcOrd="1" destOrd="0" presId="urn:microsoft.com/office/officeart/2005/8/layout/orgChart1"/>
    <dgm:cxn modelId="{EB0A87D9-1502-9B45-87C4-D7EFCD731BF9}" type="presParOf" srcId="{5C21171A-071F-E741-91DB-F7F41BF0C2FB}" destId="{22069F32-7EA6-1B43-8E85-B905F0D2C803}" srcOrd="0" destOrd="0" presId="urn:microsoft.com/office/officeart/2005/8/layout/orgChart1"/>
    <dgm:cxn modelId="{4DFDCE7F-2C4A-2E4E-925E-923E3BB564E3}" type="presParOf" srcId="{5C21171A-071F-E741-91DB-F7F41BF0C2FB}" destId="{A7A0CC6A-BE3D-C243-9E25-30492AEB1739}" srcOrd="1" destOrd="0" presId="urn:microsoft.com/office/officeart/2005/8/layout/orgChart1"/>
    <dgm:cxn modelId="{EBBDF24C-9A52-FF42-9B0C-83D76A59D826}" type="presParOf" srcId="{A7A0CC6A-BE3D-C243-9E25-30492AEB1739}" destId="{F8A2A459-7023-3B4B-A500-0092AE62F22D}" srcOrd="0" destOrd="0" presId="urn:microsoft.com/office/officeart/2005/8/layout/orgChart1"/>
    <dgm:cxn modelId="{AE09DE4B-BEB7-E547-9D11-19FC8C6BB8FE}" type="presParOf" srcId="{F8A2A459-7023-3B4B-A500-0092AE62F22D}" destId="{D8914972-546E-E649-9472-5C087F5BC676}" srcOrd="0" destOrd="0" presId="urn:microsoft.com/office/officeart/2005/8/layout/orgChart1"/>
    <dgm:cxn modelId="{65A94137-EB80-C745-AC2A-675037B8E39E}" type="presParOf" srcId="{F8A2A459-7023-3B4B-A500-0092AE62F22D}" destId="{A2823E46-4126-7948-9EB7-EA3165ED292D}" srcOrd="1" destOrd="0" presId="urn:microsoft.com/office/officeart/2005/8/layout/orgChart1"/>
    <dgm:cxn modelId="{78A0EDB6-86C5-D744-9125-44524CA4F8E5}" type="presParOf" srcId="{A7A0CC6A-BE3D-C243-9E25-30492AEB1739}" destId="{05F30C73-8CC4-114E-948D-A3F400BBF9E5}" srcOrd="1" destOrd="0" presId="urn:microsoft.com/office/officeart/2005/8/layout/orgChart1"/>
    <dgm:cxn modelId="{3A2F376F-F703-6749-ACB0-39EE087EECE9}" type="presParOf" srcId="{A7A0CC6A-BE3D-C243-9E25-30492AEB1739}" destId="{E3EBC090-FC1B-1D4F-8E0D-C690EB302E9C}" srcOrd="2" destOrd="0" presId="urn:microsoft.com/office/officeart/2005/8/layout/orgChart1"/>
    <dgm:cxn modelId="{42C2BD82-9D00-B644-B30F-F364D50D0679}" type="presParOf" srcId="{5C21171A-071F-E741-91DB-F7F41BF0C2FB}" destId="{F2A738DF-D60D-6D4B-A4E9-3C74D2293327}" srcOrd="2" destOrd="0" presId="urn:microsoft.com/office/officeart/2005/8/layout/orgChart1"/>
    <dgm:cxn modelId="{D59C4DEE-A980-A740-BD30-B79348E34FD6}" type="presParOf" srcId="{5C21171A-071F-E741-91DB-F7F41BF0C2FB}" destId="{DD64B1C4-C83A-B040-BB5B-9FB51B57FD2F}" srcOrd="3" destOrd="0" presId="urn:microsoft.com/office/officeart/2005/8/layout/orgChart1"/>
    <dgm:cxn modelId="{CD370D17-ACE2-E546-BE3B-8EB297FB29E2}" type="presParOf" srcId="{DD64B1C4-C83A-B040-BB5B-9FB51B57FD2F}" destId="{5B6C0281-EE56-5E40-8D56-803F6E4DF4EE}" srcOrd="0" destOrd="0" presId="urn:microsoft.com/office/officeart/2005/8/layout/orgChart1"/>
    <dgm:cxn modelId="{7F3FF380-98CA-984B-9598-E698E4B30922}" type="presParOf" srcId="{5B6C0281-EE56-5E40-8D56-803F6E4DF4EE}" destId="{5CDE707C-3AC7-BC44-869B-9AB5EFCA0A8D}" srcOrd="0" destOrd="0" presId="urn:microsoft.com/office/officeart/2005/8/layout/orgChart1"/>
    <dgm:cxn modelId="{DBE96F32-D20F-B54F-AA54-6D58B29CFACA}" type="presParOf" srcId="{5B6C0281-EE56-5E40-8D56-803F6E4DF4EE}" destId="{5BB65A1D-5B19-4A4E-AF1E-E0624A22D3D6}" srcOrd="1" destOrd="0" presId="urn:microsoft.com/office/officeart/2005/8/layout/orgChart1"/>
    <dgm:cxn modelId="{6397681C-DB34-8D46-85E9-7B9443152014}" type="presParOf" srcId="{DD64B1C4-C83A-B040-BB5B-9FB51B57FD2F}" destId="{A2D47FD0-9B22-6D49-81F0-1BB41282E31F}" srcOrd="1" destOrd="0" presId="urn:microsoft.com/office/officeart/2005/8/layout/orgChart1"/>
    <dgm:cxn modelId="{4C5D2F50-F157-D742-B1CB-9887E09F1E6C}" type="presParOf" srcId="{DD64B1C4-C83A-B040-BB5B-9FB51B57FD2F}" destId="{8AB4A406-65C4-4444-BE98-BDAEA4B0D8D3}" srcOrd="2" destOrd="0" presId="urn:microsoft.com/office/officeart/2005/8/layout/orgChart1"/>
    <dgm:cxn modelId="{3E07B7AF-F338-5046-B191-7A76E024AB9A}" type="presParOf" srcId="{5C21171A-071F-E741-91DB-F7F41BF0C2FB}" destId="{A571EA30-FEB6-8646-8942-FCE94AE3A61F}" srcOrd="4" destOrd="0" presId="urn:microsoft.com/office/officeart/2005/8/layout/orgChart1"/>
    <dgm:cxn modelId="{632EEAF5-1E18-9344-BD9F-CECD60CA6A41}" type="presParOf" srcId="{5C21171A-071F-E741-91DB-F7F41BF0C2FB}" destId="{396646B6-A78A-6548-9BD8-5C2E86DED6ED}" srcOrd="5" destOrd="0" presId="urn:microsoft.com/office/officeart/2005/8/layout/orgChart1"/>
    <dgm:cxn modelId="{F5B09FEB-E176-0543-B390-C271576FB06A}" type="presParOf" srcId="{396646B6-A78A-6548-9BD8-5C2E86DED6ED}" destId="{3D28C028-8851-1E47-BA53-8BC19E585249}" srcOrd="0" destOrd="0" presId="urn:microsoft.com/office/officeart/2005/8/layout/orgChart1"/>
    <dgm:cxn modelId="{D8229735-564B-344B-8872-C2EC90C63367}" type="presParOf" srcId="{3D28C028-8851-1E47-BA53-8BC19E585249}" destId="{E729AB93-1896-C04B-BC4E-509119C59471}" srcOrd="0" destOrd="0" presId="urn:microsoft.com/office/officeart/2005/8/layout/orgChart1"/>
    <dgm:cxn modelId="{B54AF1F9-6A97-D246-BAD6-4DE6FDECB534}" type="presParOf" srcId="{3D28C028-8851-1E47-BA53-8BC19E585249}" destId="{3CC22280-9C4F-514E-83EA-C4671341989B}" srcOrd="1" destOrd="0" presId="urn:microsoft.com/office/officeart/2005/8/layout/orgChart1"/>
    <dgm:cxn modelId="{F4B5C5B9-5660-B644-8A7D-90E120857588}" type="presParOf" srcId="{396646B6-A78A-6548-9BD8-5C2E86DED6ED}" destId="{A9BBE9FC-FE2B-B84B-9C88-A98EA0C50D25}" srcOrd="1" destOrd="0" presId="urn:microsoft.com/office/officeart/2005/8/layout/orgChart1"/>
    <dgm:cxn modelId="{F7AD40F4-139B-CB4D-B1C6-21BA3558A1B6}" type="presParOf" srcId="{396646B6-A78A-6548-9BD8-5C2E86DED6ED}" destId="{0B4E354D-C47D-C744-983E-5CF2B6CE6B81}" srcOrd="2" destOrd="0" presId="urn:microsoft.com/office/officeart/2005/8/layout/orgChart1"/>
    <dgm:cxn modelId="{1208652E-E738-4249-B456-D86EEC9CD4E0}" type="presParOf" srcId="{5C21171A-071F-E741-91DB-F7F41BF0C2FB}" destId="{44DD5F6F-9A7A-F24D-9B65-7AD7B5F796DE}" srcOrd="6" destOrd="0" presId="urn:microsoft.com/office/officeart/2005/8/layout/orgChart1"/>
    <dgm:cxn modelId="{7ED623BF-51F6-6E41-8141-81A8A0631C96}" type="presParOf" srcId="{5C21171A-071F-E741-91DB-F7F41BF0C2FB}" destId="{06157C5F-6C69-CF4E-95EA-DC9E8C3A608E}" srcOrd="7" destOrd="0" presId="urn:microsoft.com/office/officeart/2005/8/layout/orgChart1"/>
    <dgm:cxn modelId="{62B990EB-9F58-824D-881D-5333BA908936}" type="presParOf" srcId="{06157C5F-6C69-CF4E-95EA-DC9E8C3A608E}" destId="{A02E32C5-5F3A-404C-AF18-2127023B88C4}" srcOrd="0" destOrd="0" presId="urn:microsoft.com/office/officeart/2005/8/layout/orgChart1"/>
    <dgm:cxn modelId="{7297B770-7CB8-F14F-A606-60C8AE3C44DE}" type="presParOf" srcId="{A02E32C5-5F3A-404C-AF18-2127023B88C4}" destId="{FA5847FB-9023-8249-91BE-703B86EB521A}" srcOrd="0" destOrd="0" presId="urn:microsoft.com/office/officeart/2005/8/layout/orgChart1"/>
    <dgm:cxn modelId="{B8B4EA1F-559F-C442-8F0D-97855FF952E4}" type="presParOf" srcId="{A02E32C5-5F3A-404C-AF18-2127023B88C4}" destId="{D6C8C3DB-4461-7C42-ACFE-EA9FB4E84EB1}" srcOrd="1" destOrd="0" presId="urn:microsoft.com/office/officeart/2005/8/layout/orgChart1"/>
    <dgm:cxn modelId="{6291B282-A788-4C44-996A-57945B045ADE}" type="presParOf" srcId="{06157C5F-6C69-CF4E-95EA-DC9E8C3A608E}" destId="{5F9E3236-B7AD-4C4D-B019-843F3FB9B75B}" srcOrd="1" destOrd="0" presId="urn:microsoft.com/office/officeart/2005/8/layout/orgChart1"/>
    <dgm:cxn modelId="{37A2F863-6767-A74C-81DE-DA2EFC7C8C9A}" type="presParOf" srcId="{06157C5F-6C69-CF4E-95EA-DC9E8C3A608E}" destId="{23AC1424-4F4A-D949-B72D-D2554C4CC25F}" srcOrd="2" destOrd="0" presId="urn:microsoft.com/office/officeart/2005/8/layout/orgChart1"/>
    <dgm:cxn modelId="{EDD3105A-FB56-9C49-93B8-396D3858FDDE}" type="presParOf" srcId="{5C21171A-071F-E741-91DB-F7F41BF0C2FB}" destId="{37689BFB-B6BE-474C-B96A-FFE59CFEEEA5}" srcOrd="8" destOrd="0" presId="urn:microsoft.com/office/officeart/2005/8/layout/orgChart1"/>
    <dgm:cxn modelId="{F87D2EE1-0642-B54B-B820-598539EFF197}" type="presParOf" srcId="{5C21171A-071F-E741-91DB-F7F41BF0C2FB}" destId="{9A766C83-A8F0-774A-AD17-D923166555A0}" srcOrd="9" destOrd="0" presId="urn:microsoft.com/office/officeart/2005/8/layout/orgChart1"/>
    <dgm:cxn modelId="{A8D3EC60-6281-0642-BFC8-9EE1BEC150EC}" type="presParOf" srcId="{9A766C83-A8F0-774A-AD17-D923166555A0}" destId="{43DD7D04-8B6A-6648-ACF6-97D6D859EABA}" srcOrd="0" destOrd="0" presId="urn:microsoft.com/office/officeart/2005/8/layout/orgChart1"/>
    <dgm:cxn modelId="{C2305F08-AEC5-714E-AC15-8FC9AAD283B6}" type="presParOf" srcId="{43DD7D04-8B6A-6648-ACF6-97D6D859EABA}" destId="{676092F1-3821-0C4F-8207-114D3AA8452E}" srcOrd="0" destOrd="0" presId="urn:microsoft.com/office/officeart/2005/8/layout/orgChart1"/>
    <dgm:cxn modelId="{F4ADD8F5-5EBC-FB45-ACC9-EB121484B08B}" type="presParOf" srcId="{43DD7D04-8B6A-6648-ACF6-97D6D859EABA}" destId="{B38B3B01-4A6F-3049-A927-2F17F98708C2}" srcOrd="1" destOrd="0" presId="urn:microsoft.com/office/officeart/2005/8/layout/orgChart1"/>
    <dgm:cxn modelId="{DB463409-E230-C649-A6ED-DA9D0A8F3CDF}" type="presParOf" srcId="{9A766C83-A8F0-774A-AD17-D923166555A0}" destId="{253192F8-10F1-E44F-82D3-A1DB2EF7648B}" srcOrd="1" destOrd="0" presId="urn:microsoft.com/office/officeart/2005/8/layout/orgChart1"/>
    <dgm:cxn modelId="{2F6A7853-AF27-AF43-B24C-22FA7373B29A}" type="presParOf" srcId="{9A766C83-A8F0-774A-AD17-D923166555A0}" destId="{A67D0AF2-FA4A-8540-B748-680422D43239}" srcOrd="2" destOrd="0" presId="urn:microsoft.com/office/officeart/2005/8/layout/orgChart1"/>
    <dgm:cxn modelId="{D83E3793-3934-FD45-9814-20BC9B7D8375}" type="presParOf" srcId="{3DC06841-6EB5-7B4E-A293-ACBE66E0D770}" destId="{16F1D659-EF25-C846-B228-9418EB8F959D}" srcOrd="2" destOrd="0" presId="urn:microsoft.com/office/officeart/2005/8/layout/orgChart1"/>
    <dgm:cxn modelId="{E6E05196-0907-4E42-A060-29979E91F65B}" type="presParOf" srcId="{6559C758-F8FA-7549-8C27-AF942D695BA3}" destId="{A26B0419-F892-5640-821C-F73FB56EE9A6}" srcOrd="2" destOrd="0" presId="urn:microsoft.com/office/officeart/2005/8/layout/orgChart1"/>
    <dgm:cxn modelId="{EE03EA00-3862-FB42-9225-C45A6473E8B6}" type="presParOf" srcId="{6559C758-F8FA-7549-8C27-AF942D695BA3}" destId="{E76085F6-15E2-F544-B868-46E5D369D7B0}" srcOrd="3" destOrd="0" presId="urn:microsoft.com/office/officeart/2005/8/layout/orgChart1"/>
    <dgm:cxn modelId="{1F3B0FFD-1108-E44F-83E6-D96F81DE2836}" type="presParOf" srcId="{E76085F6-15E2-F544-B868-46E5D369D7B0}" destId="{886BB746-6CEE-704E-B5D2-CA928F588D1F}" srcOrd="0" destOrd="0" presId="urn:microsoft.com/office/officeart/2005/8/layout/orgChart1"/>
    <dgm:cxn modelId="{E4205A4A-DBA2-A948-A35A-6FF1E9B00369}" type="presParOf" srcId="{886BB746-6CEE-704E-B5D2-CA928F588D1F}" destId="{8BFC2DBB-02D4-914F-BF9C-D990CBBAF404}" srcOrd="0" destOrd="0" presId="urn:microsoft.com/office/officeart/2005/8/layout/orgChart1"/>
    <dgm:cxn modelId="{FB8E4EEC-0B10-EB40-9CDF-828C800C3622}" type="presParOf" srcId="{886BB746-6CEE-704E-B5D2-CA928F588D1F}" destId="{96A3EA72-7BD1-7144-A870-183C375EBCB4}" srcOrd="1" destOrd="0" presId="urn:microsoft.com/office/officeart/2005/8/layout/orgChart1"/>
    <dgm:cxn modelId="{4606235E-8A03-824D-908E-92727E8EA908}" type="presParOf" srcId="{E76085F6-15E2-F544-B868-46E5D369D7B0}" destId="{AD4BB183-11D3-BC4A-BB22-2C2755CE93ED}" srcOrd="1" destOrd="0" presId="urn:microsoft.com/office/officeart/2005/8/layout/orgChart1"/>
    <dgm:cxn modelId="{6E5CCE47-9422-ED44-9727-C254733FB26C}" type="presParOf" srcId="{AD4BB183-11D3-BC4A-BB22-2C2755CE93ED}" destId="{623D9AE5-73F2-4940-A5D5-5C3405F91797}" srcOrd="0" destOrd="0" presId="urn:microsoft.com/office/officeart/2005/8/layout/orgChart1"/>
    <dgm:cxn modelId="{F68A00EA-57BC-0645-870F-61D1FC45B4AD}" type="presParOf" srcId="{AD4BB183-11D3-BC4A-BB22-2C2755CE93ED}" destId="{CA5530A3-0852-1448-BECE-A02BFB0D1243}" srcOrd="1" destOrd="0" presId="urn:microsoft.com/office/officeart/2005/8/layout/orgChart1"/>
    <dgm:cxn modelId="{BDC3FA65-1DFE-0747-B43D-118C8FA40010}" type="presParOf" srcId="{CA5530A3-0852-1448-BECE-A02BFB0D1243}" destId="{78E10EC7-18D5-E54C-BC1C-9B97DE765161}" srcOrd="0" destOrd="0" presId="urn:microsoft.com/office/officeart/2005/8/layout/orgChart1"/>
    <dgm:cxn modelId="{139979A7-0691-B247-A52B-4F8B3C3A82BF}" type="presParOf" srcId="{78E10EC7-18D5-E54C-BC1C-9B97DE765161}" destId="{FA9537A8-5E35-5C47-9B51-6344F4712DA3}" srcOrd="0" destOrd="0" presId="urn:microsoft.com/office/officeart/2005/8/layout/orgChart1"/>
    <dgm:cxn modelId="{F832B0CD-0A64-694E-8759-D212E22800EB}" type="presParOf" srcId="{78E10EC7-18D5-E54C-BC1C-9B97DE765161}" destId="{4B2EB1A2-88FE-B340-B118-230DC54C322F}" srcOrd="1" destOrd="0" presId="urn:microsoft.com/office/officeart/2005/8/layout/orgChart1"/>
    <dgm:cxn modelId="{CAD3BCFF-7BB8-194F-A6EE-FAD8DE651072}" type="presParOf" srcId="{CA5530A3-0852-1448-BECE-A02BFB0D1243}" destId="{E2CC9D60-306E-E747-AF1A-E180DB488B93}" srcOrd="1" destOrd="0" presId="urn:microsoft.com/office/officeart/2005/8/layout/orgChart1"/>
    <dgm:cxn modelId="{9B173C8C-4361-6E46-9AC0-14970FF908B2}" type="presParOf" srcId="{CA5530A3-0852-1448-BECE-A02BFB0D1243}" destId="{8EEBEEF0-5891-DD43-82D4-42CE558CCCC3}" srcOrd="2" destOrd="0" presId="urn:microsoft.com/office/officeart/2005/8/layout/orgChart1"/>
    <dgm:cxn modelId="{43F45F39-08B1-CD4E-A2D5-E69949B706E9}" type="presParOf" srcId="{AD4BB183-11D3-BC4A-BB22-2C2755CE93ED}" destId="{13FFD9B8-5667-1F47-8AD8-859A3618B098}" srcOrd="2" destOrd="0" presId="urn:microsoft.com/office/officeart/2005/8/layout/orgChart1"/>
    <dgm:cxn modelId="{389FB125-66D4-7742-9700-92A828F1064D}" type="presParOf" srcId="{AD4BB183-11D3-BC4A-BB22-2C2755CE93ED}" destId="{69457DED-77F1-3442-9E37-25FDF9121435}" srcOrd="3" destOrd="0" presId="urn:microsoft.com/office/officeart/2005/8/layout/orgChart1"/>
    <dgm:cxn modelId="{EB30BA7A-B5C0-DE4C-9C11-D48C700171AC}" type="presParOf" srcId="{69457DED-77F1-3442-9E37-25FDF9121435}" destId="{915BF3BC-4893-884F-A40A-B3C0D601F858}" srcOrd="0" destOrd="0" presId="urn:microsoft.com/office/officeart/2005/8/layout/orgChart1"/>
    <dgm:cxn modelId="{24C280E3-E8F8-8F41-8517-7B7C13A827DE}" type="presParOf" srcId="{915BF3BC-4893-884F-A40A-B3C0D601F858}" destId="{7B9C9E92-E040-2242-95D3-B7234548250C}" srcOrd="0" destOrd="0" presId="urn:microsoft.com/office/officeart/2005/8/layout/orgChart1"/>
    <dgm:cxn modelId="{099B136B-B436-2842-B535-BCC67F27EAB0}" type="presParOf" srcId="{915BF3BC-4893-884F-A40A-B3C0D601F858}" destId="{848D0FDA-43AA-4741-A442-22BCF7B9C46E}" srcOrd="1" destOrd="0" presId="urn:microsoft.com/office/officeart/2005/8/layout/orgChart1"/>
    <dgm:cxn modelId="{B4E1B4EC-C832-3549-989B-4E6DA8198B63}" type="presParOf" srcId="{69457DED-77F1-3442-9E37-25FDF9121435}" destId="{60895495-5A09-9E40-B780-E3F742C9906F}" srcOrd="1" destOrd="0" presId="urn:microsoft.com/office/officeart/2005/8/layout/orgChart1"/>
    <dgm:cxn modelId="{F4F73D3D-0D50-F74E-877D-E08E20A45820}" type="presParOf" srcId="{69457DED-77F1-3442-9E37-25FDF9121435}" destId="{1A43A222-A909-294F-9280-5FEF543FBBB5}" srcOrd="2" destOrd="0" presId="urn:microsoft.com/office/officeart/2005/8/layout/orgChart1"/>
    <dgm:cxn modelId="{AF77EBA1-632B-EA43-BE90-990EA6272ACE}" type="presParOf" srcId="{AD4BB183-11D3-BC4A-BB22-2C2755CE93ED}" destId="{1A23BB6D-6266-C64F-9F07-A4A2FFB86639}" srcOrd="4" destOrd="0" presId="urn:microsoft.com/office/officeart/2005/8/layout/orgChart1"/>
    <dgm:cxn modelId="{4813A950-7EA9-5748-9EA0-FF16890B5022}" type="presParOf" srcId="{AD4BB183-11D3-BC4A-BB22-2C2755CE93ED}" destId="{C2FDEDC8-FC2C-9341-A536-68D0DE3CD136}" srcOrd="5" destOrd="0" presId="urn:microsoft.com/office/officeart/2005/8/layout/orgChart1"/>
    <dgm:cxn modelId="{3552EE05-D78A-E94C-BB22-6D17557817B0}" type="presParOf" srcId="{C2FDEDC8-FC2C-9341-A536-68D0DE3CD136}" destId="{74A731DD-4FF1-F645-898E-3306F596E341}" srcOrd="0" destOrd="0" presId="urn:microsoft.com/office/officeart/2005/8/layout/orgChart1"/>
    <dgm:cxn modelId="{1E431FAE-A4CA-1446-9C40-2D62FC3B81A9}" type="presParOf" srcId="{74A731DD-4FF1-F645-898E-3306F596E341}" destId="{32F0B4DE-6FD4-C24B-AC22-CB526F9330E2}" srcOrd="0" destOrd="0" presId="urn:microsoft.com/office/officeart/2005/8/layout/orgChart1"/>
    <dgm:cxn modelId="{FB7862EE-4676-9E4D-A208-7D06C3240638}" type="presParOf" srcId="{74A731DD-4FF1-F645-898E-3306F596E341}" destId="{4185448D-472C-5E49-A0FD-178AD9D50A3D}" srcOrd="1" destOrd="0" presId="urn:microsoft.com/office/officeart/2005/8/layout/orgChart1"/>
    <dgm:cxn modelId="{A1ADE20F-89F4-4A47-A8B2-D8D22582BC42}" type="presParOf" srcId="{C2FDEDC8-FC2C-9341-A536-68D0DE3CD136}" destId="{5FDC5270-D3D3-044B-BC95-B6E6D32AC966}" srcOrd="1" destOrd="0" presId="urn:microsoft.com/office/officeart/2005/8/layout/orgChart1"/>
    <dgm:cxn modelId="{3695151F-A6B9-7A43-BFD6-EA5F9587A2EE}" type="presParOf" srcId="{C2FDEDC8-FC2C-9341-A536-68D0DE3CD136}" destId="{BEB8AF66-46C1-314E-8EA1-682FFA469072}" srcOrd="2" destOrd="0" presId="urn:microsoft.com/office/officeart/2005/8/layout/orgChart1"/>
    <dgm:cxn modelId="{A8834727-4BEF-2B4F-BCEE-88E99B199364}" type="presParOf" srcId="{AD4BB183-11D3-BC4A-BB22-2C2755CE93ED}" destId="{7D845BCF-BF77-654C-A9DF-A876364E41DA}" srcOrd="6" destOrd="0" presId="urn:microsoft.com/office/officeart/2005/8/layout/orgChart1"/>
    <dgm:cxn modelId="{98AA59AA-708F-6340-BF17-9E6AB135A4C8}" type="presParOf" srcId="{AD4BB183-11D3-BC4A-BB22-2C2755CE93ED}" destId="{71569BE6-6507-DA46-AC4F-F69DE241EA1A}" srcOrd="7" destOrd="0" presId="urn:microsoft.com/office/officeart/2005/8/layout/orgChart1"/>
    <dgm:cxn modelId="{47FF3833-86D3-B14B-A58E-EA14F0D645D5}" type="presParOf" srcId="{71569BE6-6507-DA46-AC4F-F69DE241EA1A}" destId="{294187B6-5E88-3148-A3EF-191E4E2B1CE0}" srcOrd="0" destOrd="0" presId="urn:microsoft.com/office/officeart/2005/8/layout/orgChart1"/>
    <dgm:cxn modelId="{7D0FE955-5C79-2045-8E22-ADE620B267FF}" type="presParOf" srcId="{294187B6-5E88-3148-A3EF-191E4E2B1CE0}" destId="{DE5400D4-2B22-D645-9E43-572B7FA62A9B}" srcOrd="0" destOrd="0" presId="urn:microsoft.com/office/officeart/2005/8/layout/orgChart1"/>
    <dgm:cxn modelId="{DF1037F9-A869-784C-85A6-92DBE87D4BCA}" type="presParOf" srcId="{294187B6-5E88-3148-A3EF-191E4E2B1CE0}" destId="{805AE819-4697-394C-BA76-AA41891330E9}" srcOrd="1" destOrd="0" presId="urn:microsoft.com/office/officeart/2005/8/layout/orgChart1"/>
    <dgm:cxn modelId="{324F4C63-EA7C-3245-AE17-48F454EE5CE5}" type="presParOf" srcId="{71569BE6-6507-DA46-AC4F-F69DE241EA1A}" destId="{9C86CE67-8D51-B443-B867-CF48A6CA3317}" srcOrd="1" destOrd="0" presId="urn:microsoft.com/office/officeart/2005/8/layout/orgChart1"/>
    <dgm:cxn modelId="{547BF7FB-52B9-084F-B85E-2A6B0997B825}" type="presParOf" srcId="{71569BE6-6507-DA46-AC4F-F69DE241EA1A}" destId="{551DF524-CCA4-4F4A-A2AA-8AF74C18ECE1}" srcOrd="2" destOrd="0" presId="urn:microsoft.com/office/officeart/2005/8/layout/orgChart1"/>
    <dgm:cxn modelId="{7731786D-34EA-7642-9389-B5D3650AABDE}" type="presParOf" srcId="{AD4BB183-11D3-BC4A-BB22-2C2755CE93ED}" destId="{01011030-AB88-A845-B562-068F9134E2BB}" srcOrd="8" destOrd="0" presId="urn:microsoft.com/office/officeart/2005/8/layout/orgChart1"/>
    <dgm:cxn modelId="{E5B0212B-9349-5F43-83D4-804AD3DB9CD8}" type="presParOf" srcId="{AD4BB183-11D3-BC4A-BB22-2C2755CE93ED}" destId="{A44610AC-7FD7-A441-A413-82DFA222637C}" srcOrd="9" destOrd="0" presId="urn:microsoft.com/office/officeart/2005/8/layout/orgChart1"/>
    <dgm:cxn modelId="{B352BD34-5173-6447-B888-DB8286A7F8AC}" type="presParOf" srcId="{A44610AC-7FD7-A441-A413-82DFA222637C}" destId="{06461313-2BF9-0B46-9740-6F590FC655DD}" srcOrd="0" destOrd="0" presId="urn:microsoft.com/office/officeart/2005/8/layout/orgChart1"/>
    <dgm:cxn modelId="{2A928C62-8072-904A-BACE-EF5A637604A4}" type="presParOf" srcId="{06461313-2BF9-0B46-9740-6F590FC655DD}" destId="{F49D8204-8452-4E4E-99B0-D04BF88F51A4}" srcOrd="0" destOrd="0" presId="urn:microsoft.com/office/officeart/2005/8/layout/orgChart1"/>
    <dgm:cxn modelId="{A175010E-6285-8348-99B5-7D456667D4BC}" type="presParOf" srcId="{06461313-2BF9-0B46-9740-6F590FC655DD}" destId="{59C8B696-A4B0-254B-8605-61967FADAA6A}" srcOrd="1" destOrd="0" presId="urn:microsoft.com/office/officeart/2005/8/layout/orgChart1"/>
    <dgm:cxn modelId="{066F6785-3A6C-C849-9346-A09D798816B5}" type="presParOf" srcId="{A44610AC-7FD7-A441-A413-82DFA222637C}" destId="{A24ADA88-5B8B-C749-9BBB-20D5D6D7B851}" srcOrd="1" destOrd="0" presId="urn:microsoft.com/office/officeart/2005/8/layout/orgChart1"/>
    <dgm:cxn modelId="{F76DE7DF-2490-AE46-86A5-20F7F86FFFC4}" type="presParOf" srcId="{A44610AC-7FD7-A441-A413-82DFA222637C}" destId="{8D2E7964-1E80-CB48-8A0C-A060981D29F3}" srcOrd="2" destOrd="0" presId="urn:microsoft.com/office/officeart/2005/8/layout/orgChart1"/>
    <dgm:cxn modelId="{07BD4EA1-17A2-CC46-926D-5AC763513A9D}" type="presParOf" srcId="{E76085F6-15E2-F544-B868-46E5D369D7B0}" destId="{FE3994D0-6DF9-FF46-B0F8-A48CF539D9D5}" srcOrd="2" destOrd="0" presId="urn:microsoft.com/office/officeart/2005/8/layout/orgChart1"/>
    <dgm:cxn modelId="{D92ADFD0-050A-4446-9948-CB3241E3A054}" type="presParOf" srcId="{6559C758-F8FA-7549-8C27-AF942D695BA3}" destId="{1981FD0B-1BEC-9C4D-A3FD-1EB36D07220C}" srcOrd="4" destOrd="0" presId="urn:microsoft.com/office/officeart/2005/8/layout/orgChart1"/>
    <dgm:cxn modelId="{32203BD1-535B-A24B-B1D7-6C0164CFACFD}" type="presParOf" srcId="{6559C758-F8FA-7549-8C27-AF942D695BA3}" destId="{E19DFC11-6035-0642-8C63-95272236F88E}" srcOrd="5" destOrd="0" presId="urn:microsoft.com/office/officeart/2005/8/layout/orgChart1"/>
    <dgm:cxn modelId="{1D0860A5-87F6-EC4E-A5D6-64476431186C}" type="presParOf" srcId="{E19DFC11-6035-0642-8C63-95272236F88E}" destId="{9827446F-E55D-A744-A8E0-B5189FCBAB36}" srcOrd="0" destOrd="0" presId="urn:microsoft.com/office/officeart/2005/8/layout/orgChart1"/>
    <dgm:cxn modelId="{1CF15963-8231-D642-A56C-2CF86326B5E3}" type="presParOf" srcId="{9827446F-E55D-A744-A8E0-B5189FCBAB36}" destId="{4766ECF5-E99D-3246-927E-B2CE326D24A8}" srcOrd="0" destOrd="0" presId="urn:microsoft.com/office/officeart/2005/8/layout/orgChart1"/>
    <dgm:cxn modelId="{6AEBB6F7-D4E7-6147-9694-EE415651A0FB}" type="presParOf" srcId="{9827446F-E55D-A744-A8E0-B5189FCBAB36}" destId="{25F7370E-F455-9740-9C98-A7C080F9E426}" srcOrd="1" destOrd="0" presId="urn:microsoft.com/office/officeart/2005/8/layout/orgChart1"/>
    <dgm:cxn modelId="{E3C87B9C-31A7-834C-99C3-D2D15BE4EEFC}" type="presParOf" srcId="{E19DFC11-6035-0642-8C63-95272236F88E}" destId="{FAF843FA-8826-3C45-B25D-B43AFCE04693}" srcOrd="1" destOrd="0" presId="urn:microsoft.com/office/officeart/2005/8/layout/orgChart1"/>
    <dgm:cxn modelId="{BC460DE8-5F23-1942-9E4F-8AEEFE9674FA}" type="presParOf" srcId="{FAF843FA-8826-3C45-B25D-B43AFCE04693}" destId="{7DB8DB2B-2BAC-A14A-B29F-0B7554615073}" srcOrd="0" destOrd="0" presId="urn:microsoft.com/office/officeart/2005/8/layout/orgChart1"/>
    <dgm:cxn modelId="{57E9E432-87C5-AD4B-B452-D33C186426EC}" type="presParOf" srcId="{FAF843FA-8826-3C45-B25D-B43AFCE04693}" destId="{AA3FD5E4-C2E8-484A-9009-3EED4088C801}" srcOrd="1" destOrd="0" presId="urn:microsoft.com/office/officeart/2005/8/layout/orgChart1"/>
    <dgm:cxn modelId="{3DEFBDB9-F574-CC42-AF59-E05C74E8C170}" type="presParOf" srcId="{AA3FD5E4-C2E8-484A-9009-3EED4088C801}" destId="{746936CA-0358-8942-98EC-361EDC012F39}" srcOrd="0" destOrd="0" presId="urn:microsoft.com/office/officeart/2005/8/layout/orgChart1"/>
    <dgm:cxn modelId="{7851E786-B1D5-D34E-B597-9CBC4CEE1B47}" type="presParOf" srcId="{746936CA-0358-8942-98EC-361EDC012F39}" destId="{8BEB47C2-5A79-5242-856E-578B6FD5EB5E}" srcOrd="0" destOrd="0" presId="urn:microsoft.com/office/officeart/2005/8/layout/orgChart1"/>
    <dgm:cxn modelId="{D11C718A-2820-8041-B16A-7F23DC590B08}" type="presParOf" srcId="{746936CA-0358-8942-98EC-361EDC012F39}" destId="{7E19CC73-227A-104C-B9D6-0D1182A98592}" srcOrd="1" destOrd="0" presId="urn:microsoft.com/office/officeart/2005/8/layout/orgChart1"/>
    <dgm:cxn modelId="{7446702E-A3F7-D844-BCC2-C2169ECC6C53}" type="presParOf" srcId="{AA3FD5E4-C2E8-484A-9009-3EED4088C801}" destId="{A2A45BC7-C0B2-B741-86B9-C86B8A9BB01B}" srcOrd="1" destOrd="0" presId="urn:microsoft.com/office/officeart/2005/8/layout/orgChart1"/>
    <dgm:cxn modelId="{89450978-C0E6-744B-B5E2-DBB2C5A61B8E}" type="presParOf" srcId="{AA3FD5E4-C2E8-484A-9009-3EED4088C801}" destId="{B5596930-332C-344C-9A3D-45A5322BECD5}" srcOrd="2" destOrd="0" presId="urn:microsoft.com/office/officeart/2005/8/layout/orgChart1"/>
    <dgm:cxn modelId="{55FED44D-347E-F245-A55C-7A4D63730CE0}" type="presParOf" srcId="{FAF843FA-8826-3C45-B25D-B43AFCE04693}" destId="{D38B5625-43D7-7240-9255-3CBD1709882A}" srcOrd="2" destOrd="0" presId="urn:microsoft.com/office/officeart/2005/8/layout/orgChart1"/>
    <dgm:cxn modelId="{44D48CD8-1ACA-3B4D-805C-1CDC6273288F}" type="presParOf" srcId="{FAF843FA-8826-3C45-B25D-B43AFCE04693}" destId="{3AF7DE65-B727-3440-A03B-0A933711DD77}" srcOrd="3" destOrd="0" presId="urn:microsoft.com/office/officeart/2005/8/layout/orgChart1"/>
    <dgm:cxn modelId="{11B4A6AB-F864-EC43-8601-C3003096A18C}" type="presParOf" srcId="{3AF7DE65-B727-3440-A03B-0A933711DD77}" destId="{5A76D630-7CFF-5F45-8986-F98A5023BCDB}" srcOrd="0" destOrd="0" presId="urn:microsoft.com/office/officeart/2005/8/layout/orgChart1"/>
    <dgm:cxn modelId="{6809EF59-2485-1B49-AE08-D86B8DC036BE}" type="presParOf" srcId="{5A76D630-7CFF-5F45-8986-F98A5023BCDB}" destId="{3F591507-8855-2443-A8BC-3961A8DEE19B}" srcOrd="0" destOrd="0" presId="urn:microsoft.com/office/officeart/2005/8/layout/orgChart1"/>
    <dgm:cxn modelId="{9F7E5BCE-1686-E940-8436-9E3063775F32}" type="presParOf" srcId="{5A76D630-7CFF-5F45-8986-F98A5023BCDB}" destId="{5D900C26-6E9E-0148-A81C-3B14318E92F1}" srcOrd="1" destOrd="0" presId="urn:microsoft.com/office/officeart/2005/8/layout/orgChart1"/>
    <dgm:cxn modelId="{D2E3F291-BB87-1743-BE40-0A049D6E3934}" type="presParOf" srcId="{3AF7DE65-B727-3440-A03B-0A933711DD77}" destId="{D3A050A0-F5EF-A848-BDBA-F9C9554407E7}" srcOrd="1" destOrd="0" presId="urn:microsoft.com/office/officeart/2005/8/layout/orgChart1"/>
    <dgm:cxn modelId="{3DF5F3B3-6133-FB45-8A16-885CB2796C46}" type="presParOf" srcId="{3AF7DE65-B727-3440-A03B-0A933711DD77}" destId="{20EFB7FC-0A07-8844-8E92-39D4259E4710}" srcOrd="2" destOrd="0" presId="urn:microsoft.com/office/officeart/2005/8/layout/orgChart1"/>
    <dgm:cxn modelId="{3670654F-0CC5-A741-8AD8-5E3D59025B0A}" type="presParOf" srcId="{FAF843FA-8826-3C45-B25D-B43AFCE04693}" destId="{74B78DF0-3408-3547-BE4E-48A874D5CEBF}" srcOrd="4" destOrd="0" presId="urn:microsoft.com/office/officeart/2005/8/layout/orgChart1"/>
    <dgm:cxn modelId="{CF530419-8417-3C44-BD8F-A4228303997C}" type="presParOf" srcId="{FAF843FA-8826-3C45-B25D-B43AFCE04693}" destId="{F5B2B862-4F52-D84D-A8F0-41B5AABE8172}" srcOrd="5" destOrd="0" presId="urn:microsoft.com/office/officeart/2005/8/layout/orgChart1"/>
    <dgm:cxn modelId="{AD945B4D-24FF-C140-9465-E1672C6BDCA3}" type="presParOf" srcId="{F5B2B862-4F52-D84D-A8F0-41B5AABE8172}" destId="{EA7E7B48-B7DE-8342-8F49-B604C5690E3A}" srcOrd="0" destOrd="0" presId="urn:microsoft.com/office/officeart/2005/8/layout/orgChart1"/>
    <dgm:cxn modelId="{104764DD-369C-4C41-8B2F-42B321AAAAAE}" type="presParOf" srcId="{EA7E7B48-B7DE-8342-8F49-B604C5690E3A}" destId="{4C4B7ACE-C3EF-034E-9A80-A475E46101BA}" srcOrd="0" destOrd="0" presId="urn:microsoft.com/office/officeart/2005/8/layout/orgChart1"/>
    <dgm:cxn modelId="{CB3CA1B7-74E1-324A-ADEF-28A7CC4409BB}" type="presParOf" srcId="{EA7E7B48-B7DE-8342-8F49-B604C5690E3A}" destId="{52E89F44-00D9-C041-B620-9CC798DFEF5C}" srcOrd="1" destOrd="0" presId="urn:microsoft.com/office/officeart/2005/8/layout/orgChart1"/>
    <dgm:cxn modelId="{64822546-6D4B-8B41-9522-0A7E91EC511E}" type="presParOf" srcId="{F5B2B862-4F52-D84D-A8F0-41B5AABE8172}" destId="{70C44C0B-F820-6147-9B2D-111EBFE31FF4}" srcOrd="1" destOrd="0" presId="urn:microsoft.com/office/officeart/2005/8/layout/orgChart1"/>
    <dgm:cxn modelId="{66FBA0FA-3A64-F04A-AEFC-3F3D2BDA9F7E}" type="presParOf" srcId="{F5B2B862-4F52-D84D-A8F0-41B5AABE8172}" destId="{92B8032C-32CC-044F-9A28-AB3908E9C57A}" srcOrd="2" destOrd="0" presId="urn:microsoft.com/office/officeart/2005/8/layout/orgChart1"/>
    <dgm:cxn modelId="{8988F343-61D6-5A47-8C67-173A4B829951}" type="presParOf" srcId="{E19DFC11-6035-0642-8C63-95272236F88E}" destId="{61631DE4-615E-9C44-B387-4F10C4D2CB91}" srcOrd="2" destOrd="0" presId="urn:microsoft.com/office/officeart/2005/8/layout/orgChart1"/>
    <dgm:cxn modelId="{5F645E5A-7ED8-F447-8DD2-24CC78C7A4AC}" type="presParOf" srcId="{42526A87-A406-124A-A86D-B60F282AB976}" destId="{07F634D0-77F7-8946-8E7B-93A523F55F7F}"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F158AF-4112-3141-8715-5615272CBF68}" type="doc">
      <dgm:prSet loTypeId="urn:microsoft.com/office/officeart/2005/8/layout/process1" loCatId="" qsTypeId="urn:microsoft.com/office/officeart/2005/8/quickstyle/simple1" qsCatId="simple" csTypeId="urn:microsoft.com/office/officeart/2005/8/colors/accent1_2" csCatId="accent1" phldr="1"/>
      <dgm:spPr/>
    </dgm:pt>
    <dgm:pt modelId="{D6035D1C-C51C-F144-891E-0E7CF5AC1109}">
      <dgm:prSet phldrT="[文本]" custT="1"/>
      <dgm:spPr/>
      <dgm:t>
        <a:bodyPr/>
        <a:lstStyle/>
        <a:p>
          <a:r>
            <a:rPr lang="zh-CN" altLang="en-US" sz="3200" dirty="0"/>
            <a:t>初级测试工程师（初出校门）</a:t>
          </a:r>
        </a:p>
      </dgm:t>
    </dgm:pt>
    <dgm:pt modelId="{FF71E072-E168-094E-895A-A9CECFAFA3FB}" cxnId="{15BABA21-F4D5-404C-BABB-E0E5F804AA8F}" type="parTrans">
      <dgm:prSet/>
      <dgm:spPr/>
      <dgm:t>
        <a:bodyPr/>
        <a:lstStyle/>
        <a:p>
          <a:endParaRPr lang="zh-CN" altLang="en-US" sz="2800"/>
        </a:p>
      </dgm:t>
    </dgm:pt>
    <dgm:pt modelId="{868ABCE5-BCD3-414C-8792-8E45C63BE774}" cxnId="{15BABA21-F4D5-404C-BABB-E0E5F804AA8F}" type="sibTrans">
      <dgm:prSet custT="1"/>
      <dgm:spPr/>
      <dgm:t>
        <a:bodyPr/>
        <a:lstStyle/>
        <a:p>
          <a:endParaRPr lang="zh-CN" altLang="en-US" sz="2400"/>
        </a:p>
      </dgm:t>
    </dgm:pt>
    <dgm:pt modelId="{81EE2558-F845-7C4C-9315-282E9613BBE5}">
      <dgm:prSet phldrT="[文本]" custT="1"/>
      <dgm:spPr/>
      <dgm:t>
        <a:bodyPr/>
        <a:lstStyle/>
        <a:p>
          <a:r>
            <a:rPr lang="zh-CN" altLang="en-US" sz="3200" dirty="0"/>
            <a:t>测试工程师（</a:t>
          </a:r>
          <a:r>
            <a:rPr lang="en-US" altLang="zh-CN" sz="3200" dirty="0"/>
            <a:t>1-2</a:t>
          </a:r>
          <a:r>
            <a:rPr lang="zh-CN" altLang="en-US" sz="3200" dirty="0"/>
            <a:t>年）</a:t>
          </a:r>
        </a:p>
      </dgm:t>
    </dgm:pt>
    <dgm:pt modelId="{A46596A6-F5B8-CD43-BBF7-42BD99A8C474}" cxnId="{3D180FA4-628C-7946-B02F-31E264F5D3F4}" type="parTrans">
      <dgm:prSet/>
      <dgm:spPr/>
      <dgm:t>
        <a:bodyPr/>
        <a:lstStyle/>
        <a:p>
          <a:endParaRPr lang="zh-CN" altLang="en-US" sz="2800"/>
        </a:p>
      </dgm:t>
    </dgm:pt>
    <dgm:pt modelId="{A31311CF-8610-394E-B589-C4CD63793520}" cxnId="{3D180FA4-628C-7946-B02F-31E264F5D3F4}" type="sibTrans">
      <dgm:prSet custT="1"/>
      <dgm:spPr/>
      <dgm:t>
        <a:bodyPr/>
        <a:lstStyle/>
        <a:p>
          <a:endParaRPr lang="zh-CN" altLang="en-US" sz="2400"/>
        </a:p>
      </dgm:t>
    </dgm:pt>
    <dgm:pt modelId="{5A4A1BCC-101B-254F-9627-876298BDAF3A}">
      <dgm:prSet phldrT="[文本]" custT="1"/>
      <dgm:spPr/>
      <dgm:t>
        <a:bodyPr/>
        <a:lstStyle/>
        <a:p>
          <a:r>
            <a:rPr lang="zh-CN" altLang="en-US" sz="3200" dirty="0"/>
            <a:t>高级测试工程师（</a:t>
          </a:r>
          <a:r>
            <a:rPr lang="en-US" altLang="zh-CN" sz="3200" dirty="0"/>
            <a:t>3-4</a:t>
          </a:r>
          <a:r>
            <a:rPr lang="zh-CN" altLang="en-US" sz="3200" dirty="0"/>
            <a:t>年）</a:t>
          </a:r>
        </a:p>
      </dgm:t>
    </dgm:pt>
    <dgm:pt modelId="{4F62C899-7EA7-8A4B-BB8E-E1EE387617E6}" cxnId="{4E29478C-5235-9F4D-86B3-E2E7839F9949}" type="parTrans">
      <dgm:prSet/>
      <dgm:spPr/>
      <dgm:t>
        <a:bodyPr/>
        <a:lstStyle/>
        <a:p>
          <a:endParaRPr lang="zh-CN" altLang="en-US" sz="2800"/>
        </a:p>
      </dgm:t>
    </dgm:pt>
    <dgm:pt modelId="{BF1BD664-A7A3-8743-962D-200BC03E9FD3}" cxnId="{4E29478C-5235-9F4D-86B3-E2E7839F9949}" type="sibTrans">
      <dgm:prSet custT="1"/>
      <dgm:spPr/>
      <dgm:t>
        <a:bodyPr/>
        <a:lstStyle/>
        <a:p>
          <a:endParaRPr lang="zh-CN" altLang="en-US" sz="2400"/>
        </a:p>
      </dgm:t>
    </dgm:pt>
    <dgm:pt modelId="{1B908EFF-6632-F246-A77B-BF0209643C4D}">
      <dgm:prSet phldrT="[文本]" custT="1"/>
      <dgm:spPr/>
      <dgm:t>
        <a:bodyPr/>
        <a:lstStyle/>
        <a:p>
          <a:r>
            <a:rPr lang="zh-CN" altLang="en-US" sz="3200" dirty="0"/>
            <a:t>测试组负责人（</a:t>
          </a:r>
          <a:r>
            <a:rPr lang="en-US" altLang="zh-CN" sz="3200" dirty="0"/>
            <a:t>4-6</a:t>
          </a:r>
          <a:r>
            <a:rPr lang="zh-CN" altLang="en-US" sz="3200" dirty="0"/>
            <a:t>年）</a:t>
          </a:r>
        </a:p>
      </dgm:t>
    </dgm:pt>
    <dgm:pt modelId="{5D39341A-45DC-394A-B208-A573EC0FCA96}" cxnId="{E2818D09-BD3F-134D-AFCD-A23B12E8DC55}" type="parTrans">
      <dgm:prSet/>
      <dgm:spPr/>
      <dgm:t>
        <a:bodyPr/>
        <a:lstStyle/>
        <a:p>
          <a:endParaRPr lang="zh-CN" altLang="en-US" sz="2800"/>
        </a:p>
      </dgm:t>
    </dgm:pt>
    <dgm:pt modelId="{9604BE05-38CF-6741-AFFF-69739A533945}" cxnId="{E2818D09-BD3F-134D-AFCD-A23B12E8DC55}" type="sibTrans">
      <dgm:prSet custT="1"/>
      <dgm:spPr/>
      <dgm:t>
        <a:bodyPr/>
        <a:lstStyle/>
        <a:p>
          <a:endParaRPr lang="zh-CN" altLang="en-US" sz="2400"/>
        </a:p>
      </dgm:t>
    </dgm:pt>
    <dgm:pt modelId="{DF1AF3DA-ABB2-0946-A7AF-542BDD49DC11}">
      <dgm:prSet phldrT="[文本]" custT="1"/>
      <dgm:spPr/>
      <dgm:t>
        <a:bodyPr/>
        <a:lstStyle/>
        <a:p>
          <a:r>
            <a:rPr lang="zh-CN" altLang="en-US" sz="3200" dirty="0"/>
            <a:t>测试高级负责人（</a:t>
          </a:r>
          <a:r>
            <a:rPr lang="en-US" altLang="zh-CN" sz="3200" dirty="0"/>
            <a:t>6-10</a:t>
          </a:r>
          <a:r>
            <a:rPr lang="zh-CN" altLang="en-US" sz="3200" dirty="0"/>
            <a:t>年）</a:t>
          </a:r>
        </a:p>
      </dgm:t>
    </dgm:pt>
    <dgm:pt modelId="{D6ED1557-668B-5B4B-A012-6831BCA19F24}" cxnId="{BF251BDF-18FF-9F4A-90D5-C44831B00CA7}" type="parTrans">
      <dgm:prSet/>
      <dgm:spPr/>
      <dgm:t>
        <a:bodyPr/>
        <a:lstStyle/>
        <a:p>
          <a:endParaRPr lang="zh-CN" altLang="en-US" sz="2800"/>
        </a:p>
      </dgm:t>
    </dgm:pt>
    <dgm:pt modelId="{DE609C56-F5B4-4941-AEF1-4F085F6563E8}" cxnId="{BF251BDF-18FF-9F4A-90D5-C44831B00CA7}" type="sibTrans">
      <dgm:prSet custT="1"/>
      <dgm:spPr/>
      <dgm:t>
        <a:bodyPr/>
        <a:lstStyle/>
        <a:p>
          <a:endParaRPr lang="zh-CN" altLang="en-US" sz="2400"/>
        </a:p>
      </dgm:t>
    </dgm:pt>
    <dgm:pt modelId="{18882BA6-970D-8649-A802-9FC9A9FE7BE6}">
      <dgm:prSet phldrT="[文本]" custT="1"/>
      <dgm:spPr/>
      <dgm:t>
        <a:bodyPr/>
        <a:lstStyle/>
        <a:p>
          <a:r>
            <a:rPr lang="zh-CN" altLang="en-US" sz="3200" dirty="0"/>
            <a:t>公司级质量管理总监</a:t>
          </a:r>
        </a:p>
      </dgm:t>
    </dgm:pt>
    <dgm:pt modelId="{28F6E946-1919-1F45-944A-635866DEF8E7}" cxnId="{B8D0A3FA-47FA-2C43-B7B9-1B0A804A1AD4}" type="parTrans">
      <dgm:prSet/>
      <dgm:spPr/>
      <dgm:t>
        <a:bodyPr/>
        <a:lstStyle/>
        <a:p>
          <a:endParaRPr lang="zh-CN" altLang="en-US" sz="2800"/>
        </a:p>
      </dgm:t>
    </dgm:pt>
    <dgm:pt modelId="{C4EF7FA8-7FF1-884E-B34F-FE1286570140}" cxnId="{B8D0A3FA-47FA-2C43-B7B9-1B0A804A1AD4}" type="sibTrans">
      <dgm:prSet/>
      <dgm:spPr/>
      <dgm:t>
        <a:bodyPr/>
        <a:lstStyle/>
        <a:p>
          <a:endParaRPr lang="zh-CN" altLang="en-US" sz="2800"/>
        </a:p>
      </dgm:t>
    </dgm:pt>
    <dgm:pt modelId="{DDBA506A-EDF8-FE48-94CE-1889FAED5624}" type="pres">
      <dgm:prSet presAssocID="{5EF158AF-4112-3141-8715-5615272CBF68}" presName="Name0" presStyleCnt="0">
        <dgm:presLayoutVars>
          <dgm:dir/>
          <dgm:resizeHandles val="exact"/>
        </dgm:presLayoutVars>
      </dgm:prSet>
      <dgm:spPr/>
    </dgm:pt>
    <dgm:pt modelId="{93D5A1BD-9A10-434F-BA9C-0376E3271FF6}" type="pres">
      <dgm:prSet presAssocID="{D6035D1C-C51C-F144-891E-0E7CF5AC1109}" presName="node" presStyleLbl="node1" presStyleIdx="0" presStyleCnt="6">
        <dgm:presLayoutVars>
          <dgm:bulletEnabled val="1"/>
        </dgm:presLayoutVars>
      </dgm:prSet>
      <dgm:spPr/>
    </dgm:pt>
    <dgm:pt modelId="{DE0C3A2F-14EA-6649-92F0-4E12BED2C525}" type="pres">
      <dgm:prSet presAssocID="{868ABCE5-BCD3-414C-8792-8E45C63BE774}" presName="sibTrans" presStyleLbl="sibTrans2D1" presStyleIdx="0" presStyleCnt="5"/>
      <dgm:spPr/>
    </dgm:pt>
    <dgm:pt modelId="{2B50590F-9B46-E749-AD5B-A627B9643417}" type="pres">
      <dgm:prSet presAssocID="{868ABCE5-BCD3-414C-8792-8E45C63BE774}" presName="connectorText" presStyleLbl="sibTrans2D1" presStyleIdx="0" presStyleCnt="5"/>
      <dgm:spPr/>
    </dgm:pt>
    <dgm:pt modelId="{1311A8E1-5EE6-A84C-8042-6168F3F8F072}" type="pres">
      <dgm:prSet presAssocID="{81EE2558-F845-7C4C-9315-282E9613BBE5}" presName="node" presStyleLbl="node1" presStyleIdx="1" presStyleCnt="6">
        <dgm:presLayoutVars>
          <dgm:bulletEnabled val="1"/>
        </dgm:presLayoutVars>
      </dgm:prSet>
      <dgm:spPr/>
    </dgm:pt>
    <dgm:pt modelId="{51B43D22-F5E4-9140-86FC-9B9DE3152B50}" type="pres">
      <dgm:prSet presAssocID="{A31311CF-8610-394E-B589-C4CD63793520}" presName="sibTrans" presStyleLbl="sibTrans2D1" presStyleIdx="1" presStyleCnt="5"/>
      <dgm:spPr/>
    </dgm:pt>
    <dgm:pt modelId="{98981060-E328-F44B-A5DF-303DBBD33823}" type="pres">
      <dgm:prSet presAssocID="{A31311CF-8610-394E-B589-C4CD63793520}" presName="connectorText" presStyleLbl="sibTrans2D1" presStyleIdx="1" presStyleCnt="5"/>
      <dgm:spPr/>
    </dgm:pt>
    <dgm:pt modelId="{50DA7278-AC64-B645-9F83-2B24D927810B}" type="pres">
      <dgm:prSet presAssocID="{5A4A1BCC-101B-254F-9627-876298BDAF3A}" presName="node" presStyleLbl="node1" presStyleIdx="2" presStyleCnt="6">
        <dgm:presLayoutVars>
          <dgm:bulletEnabled val="1"/>
        </dgm:presLayoutVars>
      </dgm:prSet>
      <dgm:spPr/>
    </dgm:pt>
    <dgm:pt modelId="{7D8B56BC-15AA-2643-8475-A933B16F65A3}" type="pres">
      <dgm:prSet presAssocID="{BF1BD664-A7A3-8743-962D-200BC03E9FD3}" presName="sibTrans" presStyleLbl="sibTrans2D1" presStyleIdx="2" presStyleCnt="5"/>
      <dgm:spPr/>
    </dgm:pt>
    <dgm:pt modelId="{63F6B18B-14DB-8E44-9218-F5FD328F05D1}" type="pres">
      <dgm:prSet presAssocID="{BF1BD664-A7A3-8743-962D-200BC03E9FD3}" presName="connectorText" presStyleLbl="sibTrans2D1" presStyleIdx="2" presStyleCnt="5"/>
      <dgm:spPr/>
    </dgm:pt>
    <dgm:pt modelId="{153C4195-F6E9-0744-8EC5-D59AE448ABE5}" type="pres">
      <dgm:prSet presAssocID="{1B908EFF-6632-F246-A77B-BF0209643C4D}" presName="node" presStyleLbl="node1" presStyleIdx="3" presStyleCnt="6">
        <dgm:presLayoutVars>
          <dgm:bulletEnabled val="1"/>
        </dgm:presLayoutVars>
      </dgm:prSet>
      <dgm:spPr/>
    </dgm:pt>
    <dgm:pt modelId="{6AC85E8A-EB45-5B44-90B0-BDF562623A49}" type="pres">
      <dgm:prSet presAssocID="{9604BE05-38CF-6741-AFFF-69739A533945}" presName="sibTrans" presStyleLbl="sibTrans2D1" presStyleIdx="3" presStyleCnt="5"/>
      <dgm:spPr/>
    </dgm:pt>
    <dgm:pt modelId="{BC16FBE1-4C19-0748-A8E3-DB707C5568F1}" type="pres">
      <dgm:prSet presAssocID="{9604BE05-38CF-6741-AFFF-69739A533945}" presName="connectorText" presStyleLbl="sibTrans2D1" presStyleIdx="3" presStyleCnt="5"/>
      <dgm:spPr/>
    </dgm:pt>
    <dgm:pt modelId="{59EE63A3-FFE9-EF4D-A1E6-6D01993B87EE}" type="pres">
      <dgm:prSet presAssocID="{DF1AF3DA-ABB2-0946-A7AF-542BDD49DC11}" presName="node" presStyleLbl="node1" presStyleIdx="4" presStyleCnt="6">
        <dgm:presLayoutVars>
          <dgm:bulletEnabled val="1"/>
        </dgm:presLayoutVars>
      </dgm:prSet>
      <dgm:spPr/>
    </dgm:pt>
    <dgm:pt modelId="{2E1D6767-5DA9-6E45-8BFB-CF287D287B0A}" type="pres">
      <dgm:prSet presAssocID="{DE609C56-F5B4-4941-AEF1-4F085F6563E8}" presName="sibTrans" presStyleLbl="sibTrans2D1" presStyleIdx="4" presStyleCnt="5"/>
      <dgm:spPr/>
    </dgm:pt>
    <dgm:pt modelId="{122189EB-0AE4-D848-A4E8-B4668BD06361}" type="pres">
      <dgm:prSet presAssocID="{DE609C56-F5B4-4941-AEF1-4F085F6563E8}" presName="connectorText" presStyleLbl="sibTrans2D1" presStyleIdx="4" presStyleCnt="5"/>
      <dgm:spPr/>
    </dgm:pt>
    <dgm:pt modelId="{3D272ED5-E661-7D40-BBCB-A65E49BE8CE0}" type="pres">
      <dgm:prSet presAssocID="{18882BA6-970D-8649-A802-9FC9A9FE7BE6}" presName="node" presStyleLbl="node1" presStyleIdx="5" presStyleCnt="6">
        <dgm:presLayoutVars>
          <dgm:bulletEnabled val="1"/>
        </dgm:presLayoutVars>
      </dgm:prSet>
      <dgm:spPr/>
    </dgm:pt>
  </dgm:ptLst>
  <dgm:cxnLst>
    <dgm:cxn modelId="{11FC7503-2600-E242-87EF-311A42CD9777}" type="presOf" srcId="{5A4A1BCC-101B-254F-9627-876298BDAF3A}" destId="{50DA7278-AC64-B645-9F83-2B24D927810B}" srcOrd="0" destOrd="0" presId="urn:microsoft.com/office/officeart/2005/8/layout/process1"/>
    <dgm:cxn modelId="{C642E703-5D49-FB4D-B850-7C0E0E984A41}" type="presOf" srcId="{D6035D1C-C51C-F144-891E-0E7CF5AC1109}" destId="{93D5A1BD-9A10-434F-BA9C-0376E3271FF6}" srcOrd="0" destOrd="0" presId="urn:microsoft.com/office/officeart/2005/8/layout/process1"/>
    <dgm:cxn modelId="{576FD607-1D03-DD42-8F83-712FF234EAB5}" type="presOf" srcId="{9604BE05-38CF-6741-AFFF-69739A533945}" destId="{6AC85E8A-EB45-5B44-90B0-BDF562623A49}" srcOrd="0" destOrd="0" presId="urn:microsoft.com/office/officeart/2005/8/layout/process1"/>
    <dgm:cxn modelId="{E2818D09-BD3F-134D-AFCD-A23B12E8DC55}" srcId="{5EF158AF-4112-3141-8715-5615272CBF68}" destId="{1B908EFF-6632-F246-A77B-BF0209643C4D}" srcOrd="3" destOrd="0" parTransId="{5D39341A-45DC-394A-B208-A573EC0FCA96}" sibTransId="{9604BE05-38CF-6741-AFFF-69739A533945}"/>
    <dgm:cxn modelId="{74199D16-88E8-F14C-9A73-C4E04CFB0BD9}" type="presOf" srcId="{DE609C56-F5B4-4941-AEF1-4F085F6563E8}" destId="{2E1D6767-5DA9-6E45-8BFB-CF287D287B0A}" srcOrd="0" destOrd="0" presId="urn:microsoft.com/office/officeart/2005/8/layout/process1"/>
    <dgm:cxn modelId="{15BABA21-F4D5-404C-BABB-E0E5F804AA8F}" srcId="{5EF158AF-4112-3141-8715-5615272CBF68}" destId="{D6035D1C-C51C-F144-891E-0E7CF5AC1109}" srcOrd="0" destOrd="0" parTransId="{FF71E072-E168-094E-895A-A9CECFAFA3FB}" sibTransId="{868ABCE5-BCD3-414C-8792-8E45C63BE774}"/>
    <dgm:cxn modelId="{9620AA2E-11AB-6C47-A699-27CABE2B7648}" type="presOf" srcId="{868ABCE5-BCD3-414C-8792-8E45C63BE774}" destId="{2B50590F-9B46-E749-AD5B-A627B9643417}" srcOrd="1" destOrd="0" presId="urn:microsoft.com/office/officeart/2005/8/layout/process1"/>
    <dgm:cxn modelId="{6A2ABA3E-8E7E-DF4F-9F53-5E8EEDAF86F2}" type="presOf" srcId="{18882BA6-970D-8649-A802-9FC9A9FE7BE6}" destId="{3D272ED5-E661-7D40-BBCB-A65E49BE8CE0}" srcOrd="0" destOrd="0" presId="urn:microsoft.com/office/officeart/2005/8/layout/process1"/>
    <dgm:cxn modelId="{E3A5B650-93DD-F243-8AA7-2E44C9B5E9F8}" type="presOf" srcId="{5EF158AF-4112-3141-8715-5615272CBF68}" destId="{DDBA506A-EDF8-FE48-94CE-1889FAED5624}" srcOrd="0" destOrd="0" presId="urn:microsoft.com/office/officeart/2005/8/layout/process1"/>
    <dgm:cxn modelId="{9BD4B55E-9EDF-6746-BBC2-D181D537AD02}" type="presOf" srcId="{A31311CF-8610-394E-B589-C4CD63793520}" destId="{51B43D22-F5E4-9140-86FC-9B9DE3152B50}" srcOrd="0" destOrd="0" presId="urn:microsoft.com/office/officeart/2005/8/layout/process1"/>
    <dgm:cxn modelId="{E9DC9B72-9975-E843-9E26-67E9099746D2}" type="presOf" srcId="{BF1BD664-A7A3-8743-962D-200BC03E9FD3}" destId="{7D8B56BC-15AA-2643-8475-A933B16F65A3}" srcOrd="0" destOrd="0" presId="urn:microsoft.com/office/officeart/2005/8/layout/process1"/>
    <dgm:cxn modelId="{19BBCA76-B5F3-3244-8D2D-BE85B5ECFDBD}" type="presOf" srcId="{DE609C56-F5B4-4941-AEF1-4F085F6563E8}" destId="{122189EB-0AE4-D848-A4E8-B4668BD06361}" srcOrd="1" destOrd="0" presId="urn:microsoft.com/office/officeart/2005/8/layout/process1"/>
    <dgm:cxn modelId="{E7EE407C-493C-B040-BF9F-6162CB0BC1DA}" type="presOf" srcId="{81EE2558-F845-7C4C-9315-282E9613BBE5}" destId="{1311A8E1-5EE6-A84C-8042-6168F3F8F072}" srcOrd="0" destOrd="0" presId="urn:microsoft.com/office/officeart/2005/8/layout/process1"/>
    <dgm:cxn modelId="{F4C6A386-73F5-0447-B347-C3A915E93CDC}" type="presOf" srcId="{868ABCE5-BCD3-414C-8792-8E45C63BE774}" destId="{DE0C3A2F-14EA-6649-92F0-4E12BED2C525}" srcOrd="0" destOrd="0" presId="urn:microsoft.com/office/officeart/2005/8/layout/process1"/>
    <dgm:cxn modelId="{4E29478C-5235-9F4D-86B3-E2E7839F9949}" srcId="{5EF158AF-4112-3141-8715-5615272CBF68}" destId="{5A4A1BCC-101B-254F-9627-876298BDAF3A}" srcOrd="2" destOrd="0" parTransId="{4F62C899-7EA7-8A4B-BB8E-E1EE387617E6}" sibTransId="{BF1BD664-A7A3-8743-962D-200BC03E9FD3}"/>
    <dgm:cxn modelId="{3D180FA4-628C-7946-B02F-31E264F5D3F4}" srcId="{5EF158AF-4112-3141-8715-5615272CBF68}" destId="{81EE2558-F845-7C4C-9315-282E9613BBE5}" srcOrd="1" destOrd="0" parTransId="{A46596A6-F5B8-CD43-BBF7-42BD99A8C474}" sibTransId="{A31311CF-8610-394E-B589-C4CD63793520}"/>
    <dgm:cxn modelId="{0D7ADCA9-3C44-1C41-9003-D6BECBB83392}" type="presOf" srcId="{1B908EFF-6632-F246-A77B-BF0209643C4D}" destId="{153C4195-F6E9-0744-8EC5-D59AE448ABE5}" srcOrd="0" destOrd="0" presId="urn:microsoft.com/office/officeart/2005/8/layout/process1"/>
    <dgm:cxn modelId="{3A32C5B3-D762-1545-9712-B27AF1FA1A05}" type="presOf" srcId="{9604BE05-38CF-6741-AFFF-69739A533945}" destId="{BC16FBE1-4C19-0748-A8E3-DB707C5568F1}" srcOrd="1" destOrd="0" presId="urn:microsoft.com/office/officeart/2005/8/layout/process1"/>
    <dgm:cxn modelId="{64B572DD-06CE-2141-8B4C-7669D0CC7899}" type="presOf" srcId="{DF1AF3DA-ABB2-0946-A7AF-542BDD49DC11}" destId="{59EE63A3-FFE9-EF4D-A1E6-6D01993B87EE}" srcOrd="0" destOrd="0" presId="urn:microsoft.com/office/officeart/2005/8/layout/process1"/>
    <dgm:cxn modelId="{BF251BDF-18FF-9F4A-90D5-C44831B00CA7}" srcId="{5EF158AF-4112-3141-8715-5615272CBF68}" destId="{DF1AF3DA-ABB2-0946-A7AF-542BDD49DC11}" srcOrd="4" destOrd="0" parTransId="{D6ED1557-668B-5B4B-A012-6831BCA19F24}" sibTransId="{DE609C56-F5B4-4941-AEF1-4F085F6563E8}"/>
    <dgm:cxn modelId="{D5F87DE1-0D67-3844-B6A3-2BC124193FDD}" type="presOf" srcId="{BF1BD664-A7A3-8743-962D-200BC03E9FD3}" destId="{63F6B18B-14DB-8E44-9218-F5FD328F05D1}" srcOrd="1" destOrd="0" presId="urn:microsoft.com/office/officeart/2005/8/layout/process1"/>
    <dgm:cxn modelId="{B8D0A3FA-47FA-2C43-B7B9-1B0A804A1AD4}" srcId="{5EF158AF-4112-3141-8715-5615272CBF68}" destId="{18882BA6-970D-8649-A802-9FC9A9FE7BE6}" srcOrd="5" destOrd="0" parTransId="{28F6E946-1919-1F45-944A-635866DEF8E7}" sibTransId="{C4EF7FA8-7FF1-884E-B34F-FE1286570140}"/>
    <dgm:cxn modelId="{DEBEB4FF-F8A1-384B-909D-AAA3DE3A5E1B}" type="presOf" srcId="{A31311CF-8610-394E-B589-C4CD63793520}" destId="{98981060-E328-F44B-A5DF-303DBBD33823}" srcOrd="1" destOrd="0" presId="urn:microsoft.com/office/officeart/2005/8/layout/process1"/>
    <dgm:cxn modelId="{21BFAE16-E430-B544-AAA5-7AC54413564C}" type="presParOf" srcId="{DDBA506A-EDF8-FE48-94CE-1889FAED5624}" destId="{93D5A1BD-9A10-434F-BA9C-0376E3271FF6}" srcOrd="0" destOrd="0" presId="urn:microsoft.com/office/officeart/2005/8/layout/process1"/>
    <dgm:cxn modelId="{73566D01-2A4A-4A43-ACFE-5CE1B8A97240}" type="presParOf" srcId="{DDBA506A-EDF8-FE48-94CE-1889FAED5624}" destId="{DE0C3A2F-14EA-6649-92F0-4E12BED2C525}" srcOrd="1" destOrd="0" presId="urn:microsoft.com/office/officeart/2005/8/layout/process1"/>
    <dgm:cxn modelId="{461E3213-6B1C-324D-8B2B-3DB3AEBB8968}" type="presParOf" srcId="{DE0C3A2F-14EA-6649-92F0-4E12BED2C525}" destId="{2B50590F-9B46-E749-AD5B-A627B9643417}" srcOrd="0" destOrd="0" presId="urn:microsoft.com/office/officeart/2005/8/layout/process1"/>
    <dgm:cxn modelId="{AB74E30B-4752-1040-AF33-803C1DABFD04}" type="presParOf" srcId="{DDBA506A-EDF8-FE48-94CE-1889FAED5624}" destId="{1311A8E1-5EE6-A84C-8042-6168F3F8F072}" srcOrd="2" destOrd="0" presId="urn:microsoft.com/office/officeart/2005/8/layout/process1"/>
    <dgm:cxn modelId="{1E11A38C-42E3-F54B-94F9-A4BAFD73BF96}" type="presParOf" srcId="{DDBA506A-EDF8-FE48-94CE-1889FAED5624}" destId="{51B43D22-F5E4-9140-86FC-9B9DE3152B50}" srcOrd="3" destOrd="0" presId="urn:microsoft.com/office/officeart/2005/8/layout/process1"/>
    <dgm:cxn modelId="{052CB8B3-D605-1149-80B0-F8A9B367BC3B}" type="presParOf" srcId="{51B43D22-F5E4-9140-86FC-9B9DE3152B50}" destId="{98981060-E328-F44B-A5DF-303DBBD33823}" srcOrd="0" destOrd="0" presId="urn:microsoft.com/office/officeart/2005/8/layout/process1"/>
    <dgm:cxn modelId="{523BBBCD-0B32-9345-BC25-1D3BBF3CF5DA}" type="presParOf" srcId="{DDBA506A-EDF8-FE48-94CE-1889FAED5624}" destId="{50DA7278-AC64-B645-9F83-2B24D927810B}" srcOrd="4" destOrd="0" presId="urn:microsoft.com/office/officeart/2005/8/layout/process1"/>
    <dgm:cxn modelId="{D31F8B85-84C1-CC44-84F8-DA2FC2DBD74A}" type="presParOf" srcId="{DDBA506A-EDF8-FE48-94CE-1889FAED5624}" destId="{7D8B56BC-15AA-2643-8475-A933B16F65A3}" srcOrd="5" destOrd="0" presId="urn:microsoft.com/office/officeart/2005/8/layout/process1"/>
    <dgm:cxn modelId="{B50D4B4A-74A1-7C40-8182-12EBB4901CCB}" type="presParOf" srcId="{7D8B56BC-15AA-2643-8475-A933B16F65A3}" destId="{63F6B18B-14DB-8E44-9218-F5FD328F05D1}" srcOrd="0" destOrd="0" presId="urn:microsoft.com/office/officeart/2005/8/layout/process1"/>
    <dgm:cxn modelId="{8AE63121-424C-2942-BB69-AEA902F99600}" type="presParOf" srcId="{DDBA506A-EDF8-FE48-94CE-1889FAED5624}" destId="{153C4195-F6E9-0744-8EC5-D59AE448ABE5}" srcOrd="6" destOrd="0" presId="urn:microsoft.com/office/officeart/2005/8/layout/process1"/>
    <dgm:cxn modelId="{28572C2C-5F28-234A-ABB2-5E28A76EFD51}" type="presParOf" srcId="{DDBA506A-EDF8-FE48-94CE-1889FAED5624}" destId="{6AC85E8A-EB45-5B44-90B0-BDF562623A49}" srcOrd="7" destOrd="0" presId="urn:microsoft.com/office/officeart/2005/8/layout/process1"/>
    <dgm:cxn modelId="{3EECF3B0-45E4-A040-96E3-1322CBAF451D}" type="presParOf" srcId="{6AC85E8A-EB45-5B44-90B0-BDF562623A49}" destId="{BC16FBE1-4C19-0748-A8E3-DB707C5568F1}" srcOrd="0" destOrd="0" presId="urn:microsoft.com/office/officeart/2005/8/layout/process1"/>
    <dgm:cxn modelId="{FC9255AD-1950-3949-A73F-F0BC2AB9DD1B}" type="presParOf" srcId="{DDBA506A-EDF8-FE48-94CE-1889FAED5624}" destId="{59EE63A3-FFE9-EF4D-A1E6-6D01993B87EE}" srcOrd="8" destOrd="0" presId="urn:microsoft.com/office/officeart/2005/8/layout/process1"/>
    <dgm:cxn modelId="{26DBCB18-6B4F-8040-B1D2-B55546A10BEA}" type="presParOf" srcId="{DDBA506A-EDF8-FE48-94CE-1889FAED5624}" destId="{2E1D6767-5DA9-6E45-8BFB-CF287D287B0A}" srcOrd="9" destOrd="0" presId="urn:microsoft.com/office/officeart/2005/8/layout/process1"/>
    <dgm:cxn modelId="{F6AA2FEC-DF9A-1147-A78D-FCF01D3B361E}" type="presParOf" srcId="{2E1D6767-5DA9-6E45-8BFB-CF287D287B0A}" destId="{122189EB-0AE4-D848-A4E8-B4668BD06361}" srcOrd="0" destOrd="0" presId="urn:microsoft.com/office/officeart/2005/8/layout/process1"/>
    <dgm:cxn modelId="{727456AB-28EC-5149-A0BA-F91FE880FAEA}" type="presParOf" srcId="{DDBA506A-EDF8-FE48-94CE-1889FAED5624}" destId="{3D272ED5-E661-7D40-BBCB-A65E49BE8CE0}" srcOrd="1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8554262" cy="10837333"/>
        <a:chOff x="0" y="0"/>
        <a:chExt cx="18554262" cy="10837333"/>
      </a:xfrm>
    </dsp:grpSpPr>
    <dsp:sp modelId="{05B0EFF9-C910-1448-B8B4-A8026C4E9EF2}">
      <dsp:nvSpPr>
        <dsp:cNvPr id="5" name="任意多边形 4"/>
        <dsp:cNvSpPr/>
      </dsp:nvSpPr>
      <dsp:spPr bwMode="white">
        <a:xfrm>
          <a:off x="2940843" y="1878302"/>
          <a:ext cx="6336288" cy="454601"/>
        </a:xfrm>
        <a:custGeom>
          <a:avLst/>
          <a:gdLst/>
          <a:ahLst/>
          <a:cxnLst/>
          <a:pathLst>
            <a:path w="9978" h="716">
              <a:moveTo>
                <a:pt x="9978" y="0"/>
              </a:moveTo>
              <a:lnTo>
                <a:pt x="9978" y="358"/>
              </a:lnTo>
              <a:lnTo>
                <a:pt x="0" y="358"/>
              </a:lnTo>
              <a:lnTo>
                <a:pt x="0" y="716"/>
              </a:lnTo>
            </a:path>
          </a:pathLst>
        </a:custGeom>
      </dsp:spPr>
      <dsp:style>
        <a:lnRef idx="2">
          <a:schemeClr val="accent1">
            <a:shade val="60000"/>
          </a:schemeClr>
        </a:lnRef>
        <a:fillRef idx="0">
          <a:schemeClr val="accent1"/>
        </a:fillRef>
        <a:effectRef idx="0">
          <a:scrgbClr r="0" g="0" b="0"/>
        </a:effectRef>
        <a:fontRef idx="minor"/>
      </dsp:style>
      <dsp:txXfrm>
        <a:off x="2940843" y="1878302"/>
        <a:ext cx="6336288" cy="454601"/>
      </dsp:txXfrm>
    </dsp:sp>
    <dsp:sp modelId="{22069F32-7EA6-1B43-8E85-B905F0D2C803}">
      <dsp:nvSpPr>
        <dsp:cNvPr id="8" name="任意多边形 7"/>
        <dsp:cNvSpPr/>
      </dsp:nvSpPr>
      <dsp:spPr bwMode="white">
        <a:xfrm>
          <a:off x="588169" y="3415285"/>
          <a:ext cx="882253" cy="858356"/>
        </a:xfrm>
        <a:custGeom>
          <a:avLst/>
          <a:gdLst/>
          <a:ahLst/>
          <a:cxnLst/>
          <a:pathLst>
            <a:path w="1389" h="1352">
              <a:moveTo>
                <a:pt x="0" y="0"/>
              </a:moveTo>
              <a:lnTo>
                <a:pt x="0" y="1352"/>
              </a:lnTo>
              <a:lnTo>
                <a:pt x="1389" y="1352"/>
              </a:lnTo>
            </a:path>
          </a:pathLst>
        </a:custGeom>
      </dsp:spPr>
      <dsp:style>
        <a:lnRef idx="2">
          <a:schemeClr val="accent1">
            <a:shade val="80000"/>
          </a:schemeClr>
        </a:lnRef>
        <a:fillRef idx="0">
          <a:schemeClr val="accent1"/>
        </a:fillRef>
        <a:effectRef idx="0">
          <a:scrgbClr r="0" g="0" b="0"/>
        </a:effectRef>
        <a:fontRef idx="minor"/>
      </dsp:style>
      <dsp:txXfrm>
        <a:off x="588169" y="3415285"/>
        <a:ext cx="882253" cy="858356"/>
      </dsp:txXfrm>
    </dsp:sp>
    <dsp:sp modelId="{F2A738DF-D60D-6D4B-A4E9-3C74D2293327}">
      <dsp:nvSpPr>
        <dsp:cNvPr id="11" name="任意多边形 10"/>
        <dsp:cNvSpPr/>
      </dsp:nvSpPr>
      <dsp:spPr bwMode="white">
        <a:xfrm>
          <a:off x="588169" y="3415285"/>
          <a:ext cx="882253" cy="2120468"/>
        </a:xfrm>
        <a:custGeom>
          <a:avLst/>
          <a:gdLst/>
          <a:ahLst/>
          <a:cxnLst/>
          <a:pathLst>
            <a:path w="1389" h="3339">
              <a:moveTo>
                <a:pt x="0" y="0"/>
              </a:moveTo>
              <a:lnTo>
                <a:pt x="0" y="3339"/>
              </a:lnTo>
              <a:lnTo>
                <a:pt x="1389" y="3339"/>
              </a:lnTo>
            </a:path>
          </a:pathLst>
        </a:custGeom>
      </dsp:spPr>
      <dsp:style>
        <a:lnRef idx="2">
          <a:schemeClr val="accent1">
            <a:shade val="80000"/>
          </a:schemeClr>
        </a:lnRef>
        <a:fillRef idx="0">
          <a:schemeClr val="accent1"/>
        </a:fillRef>
        <a:effectRef idx="0">
          <a:scrgbClr r="0" g="0" b="0"/>
        </a:effectRef>
        <a:fontRef idx="minor"/>
      </dsp:style>
      <dsp:txXfrm>
        <a:off x="588169" y="3415285"/>
        <a:ext cx="882253" cy="2120468"/>
      </dsp:txXfrm>
    </dsp:sp>
    <dsp:sp modelId="{A571EA30-FEB6-8646-8942-FCE94AE3A61F}">
      <dsp:nvSpPr>
        <dsp:cNvPr id="14" name="任意多边形 13"/>
        <dsp:cNvSpPr/>
      </dsp:nvSpPr>
      <dsp:spPr bwMode="white">
        <a:xfrm>
          <a:off x="588169" y="3415285"/>
          <a:ext cx="882253" cy="3382580"/>
        </a:xfrm>
        <a:custGeom>
          <a:avLst/>
          <a:gdLst/>
          <a:ahLst/>
          <a:cxnLst/>
          <a:pathLst>
            <a:path w="1389" h="5327">
              <a:moveTo>
                <a:pt x="0" y="0"/>
              </a:moveTo>
              <a:lnTo>
                <a:pt x="0" y="5327"/>
              </a:lnTo>
              <a:lnTo>
                <a:pt x="1389" y="5327"/>
              </a:lnTo>
            </a:path>
          </a:pathLst>
        </a:custGeom>
      </dsp:spPr>
      <dsp:style>
        <a:lnRef idx="2">
          <a:schemeClr val="accent1">
            <a:shade val="80000"/>
          </a:schemeClr>
        </a:lnRef>
        <a:fillRef idx="0">
          <a:schemeClr val="accent1"/>
        </a:fillRef>
        <a:effectRef idx="0">
          <a:scrgbClr r="0" g="0" b="0"/>
        </a:effectRef>
        <a:fontRef idx="minor"/>
      </dsp:style>
      <dsp:txXfrm>
        <a:off x="588169" y="3415285"/>
        <a:ext cx="882253" cy="3382580"/>
      </dsp:txXfrm>
    </dsp:sp>
    <dsp:sp modelId="{44DD5F6F-9A7A-F24D-9B65-7AD7B5F796DE}">
      <dsp:nvSpPr>
        <dsp:cNvPr id="17" name="任意多边形 16"/>
        <dsp:cNvSpPr/>
      </dsp:nvSpPr>
      <dsp:spPr bwMode="white">
        <a:xfrm>
          <a:off x="588169" y="3415285"/>
          <a:ext cx="882253" cy="4644692"/>
        </a:xfrm>
        <a:custGeom>
          <a:avLst/>
          <a:gdLst/>
          <a:ahLst/>
          <a:cxnLst/>
          <a:pathLst>
            <a:path w="1389" h="7314">
              <a:moveTo>
                <a:pt x="0" y="0"/>
              </a:moveTo>
              <a:lnTo>
                <a:pt x="0" y="7314"/>
              </a:lnTo>
              <a:lnTo>
                <a:pt x="1389" y="7314"/>
              </a:lnTo>
            </a:path>
          </a:pathLst>
        </a:custGeom>
      </dsp:spPr>
      <dsp:style>
        <a:lnRef idx="2">
          <a:schemeClr val="accent1">
            <a:shade val="80000"/>
          </a:schemeClr>
        </a:lnRef>
        <a:fillRef idx="0">
          <a:schemeClr val="accent1"/>
        </a:fillRef>
        <a:effectRef idx="0">
          <a:scrgbClr r="0" g="0" b="0"/>
        </a:effectRef>
        <a:fontRef idx="minor"/>
      </dsp:style>
      <dsp:txXfrm>
        <a:off x="588169" y="3415285"/>
        <a:ext cx="882253" cy="4644692"/>
      </dsp:txXfrm>
    </dsp:sp>
    <dsp:sp modelId="{37689BFB-B6BE-474C-B96A-FFE59CFEEEA5}">
      <dsp:nvSpPr>
        <dsp:cNvPr id="20" name="任意多边形 19"/>
        <dsp:cNvSpPr/>
      </dsp:nvSpPr>
      <dsp:spPr bwMode="white">
        <a:xfrm>
          <a:off x="588169" y="3415285"/>
          <a:ext cx="882253" cy="5906804"/>
        </a:xfrm>
        <a:custGeom>
          <a:avLst/>
          <a:gdLst/>
          <a:ahLst/>
          <a:cxnLst/>
          <a:pathLst>
            <a:path w="1389" h="9302">
              <a:moveTo>
                <a:pt x="0" y="0"/>
              </a:moveTo>
              <a:lnTo>
                <a:pt x="0" y="9302"/>
              </a:lnTo>
              <a:lnTo>
                <a:pt x="1389" y="9302"/>
              </a:lnTo>
            </a:path>
          </a:pathLst>
        </a:custGeom>
      </dsp:spPr>
      <dsp:style>
        <a:lnRef idx="2">
          <a:schemeClr val="accent1">
            <a:shade val="80000"/>
          </a:schemeClr>
        </a:lnRef>
        <a:fillRef idx="0">
          <a:schemeClr val="accent1"/>
        </a:fillRef>
        <a:effectRef idx="0">
          <a:scrgbClr r="0" g="0" b="0"/>
        </a:effectRef>
        <a:fontRef idx="minor"/>
      </dsp:style>
      <dsp:txXfrm>
        <a:off x="588169" y="3415285"/>
        <a:ext cx="882253" cy="5906804"/>
      </dsp:txXfrm>
    </dsp:sp>
    <dsp:sp modelId="{A26B0419-F892-5640-821C-F73FB56EE9A6}">
      <dsp:nvSpPr>
        <dsp:cNvPr id="23" name="任意多边形 22"/>
        <dsp:cNvSpPr/>
      </dsp:nvSpPr>
      <dsp:spPr bwMode="white">
        <a:xfrm>
          <a:off x="9277131" y="1878302"/>
          <a:ext cx="0" cy="454601"/>
        </a:xfrm>
        <a:custGeom>
          <a:avLst/>
          <a:gdLst/>
          <a:ahLst/>
          <a:cxnLst/>
          <a:pathLst>
            <a:path h="716">
              <a:moveTo>
                <a:pt x="0" y="0"/>
              </a:moveTo>
              <a:lnTo>
                <a:pt x="0" y="716"/>
              </a:lnTo>
            </a:path>
          </a:pathLst>
        </a:custGeom>
      </dsp:spPr>
      <dsp:style>
        <a:lnRef idx="2">
          <a:schemeClr val="accent1">
            <a:shade val="60000"/>
          </a:schemeClr>
        </a:lnRef>
        <a:fillRef idx="0">
          <a:schemeClr val="accent1"/>
        </a:fillRef>
        <a:effectRef idx="0">
          <a:scrgbClr r="0" g="0" b="0"/>
        </a:effectRef>
        <a:fontRef idx="minor"/>
      </dsp:style>
      <dsp:txXfrm>
        <a:off x="9277131" y="1878302"/>
        <a:ext cx="0" cy="454601"/>
      </dsp:txXfrm>
    </dsp:sp>
    <dsp:sp modelId="{623D9AE5-73F2-4940-A5D5-5C3405F91797}">
      <dsp:nvSpPr>
        <dsp:cNvPr id="26" name="任意多边形 25"/>
        <dsp:cNvSpPr/>
      </dsp:nvSpPr>
      <dsp:spPr bwMode="white">
        <a:xfrm>
          <a:off x="6924456" y="3415285"/>
          <a:ext cx="882253" cy="889913"/>
        </a:xfrm>
        <a:custGeom>
          <a:avLst/>
          <a:gdLst/>
          <a:ahLst/>
          <a:cxnLst/>
          <a:pathLst>
            <a:path w="1389" h="1401">
              <a:moveTo>
                <a:pt x="0" y="0"/>
              </a:moveTo>
              <a:lnTo>
                <a:pt x="0" y="1401"/>
              </a:lnTo>
              <a:lnTo>
                <a:pt x="1389" y="1401"/>
              </a:lnTo>
            </a:path>
          </a:pathLst>
        </a:custGeom>
      </dsp:spPr>
      <dsp:style>
        <a:lnRef idx="2">
          <a:schemeClr val="accent1">
            <a:shade val="80000"/>
          </a:schemeClr>
        </a:lnRef>
        <a:fillRef idx="0">
          <a:schemeClr val="accent1"/>
        </a:fillRef>
        <a:effectRef idx="0">
          <a:scrgbClr r="0" g="0" b="0"/>
        </a:effectRef>
        <a:fontRef idx="minor"/>
      </dsp:style>
      <dsp:txXfrm>
        <a:off x="6924456" y="3415285"/>
        <a:ext cx="882253" cy="889913"/>
      </dsp:txXfrm>
    </dsp:sp>
    <dsp:sp modelId="{13FFD9B8-5667-1F47-8AD8-859A3618B098}">
      <dsp:nvSpPr>
        <dsp:cNvPr id="29" name="任意多边形 28"/>
        <dsp:cNvSpPr/>
      </dsp:nvSpPr>
      <dsp:spPr bwMode="white">
        <a:xfrm>
          <a:off x="6924456" y="3415285"/>
          <a:ext cx="882253" cy="2215139"/>
        </a:xfrm>
        <a:custGeom>
          <a:avLst/>
          <a:gdLst/>
          <a:ahLst/>
          <a:cxnLst/>
          <a:pathLst>
            <a:path w="1389" h="3488">
              <a:moveTo>
                <a:pt x="0" y="0"/>
              </a:moveTo>
              <a:lnTo>
                <a:pt x="0" y="3488"/>
              </a:lnTo>
              <a:lnTo>
                <a:pt x="1389" y="3488"/>
              </a:lnTo>
            </a:path>
          </a:pathLst>
        </a:custGeom>
      </dsp:spPr>
      <dsp:style>
        <a:lnRef idx="2">
          <a:schemeClr val="accent1">
            <a:shade val="80000"/>
          </a:schemeClr>
        </a:lnRef>
        <a:fillRef idx="0">
          <a:schemeClr val="accent1"/>
        </a:fillRef>
        <a:effectRef idx="0">
          <a:scrgbClr r="0" g="0" b="0"/>
        </a:effectRef>
        <a:fontRef idx="minor"/>
      </dsp:style>
      <dsp:txXfrm>
        <a:off x="6924456" y="3415285"/>
        <a:ext cx="882253" cy="2215139"/>
      </dsp:txXfrm>
    </dsp:sp>
    <dsp:sp modelId="{1A23BB6D-6266-C64F-9F07-A4A2FFB86639}">
      <dsp:nvSpPr>
        <dsp:cNvPr id="32" name="任意多边形 31"/>
        <dsp:cNvSpPr/>
      </dsp:nvSpPr>
      <dsp:spPr bwMode="white">
        <a:xfrm>
          <a:off x="6924456" y="3415285"/>
          <a:ext cx="882253" cy="3540364"/>
        </a:xfrm>
        <a:custGeom>
          <a:avLst/>
          <a:gdLst/>
          <a:ahLst/>
          <a:cxnLst/>
          <a:pathLst>
            <a:path w="1389" h="5575">
              <a:moveTo>
                <a:pt x="0" y="0"/>
              </a:moveTo>
              <a:lnTo>
                <a:pt x="0" y="5575"/>
              </a:lnTo>
              <a:lnTo>
                <a:pt x="1389" y="5575"/>
              </a:lnTo>
            </a:path>
          </a:pathLst>
        </a:custGeom>
      </dsp:spPr>
      <dsp:style>
        <a:lnRef idx="2">
          <a:schemeClr val="accent1">
            <a:shade val="80000"/>
          </a:schemeClr>
        </a:lnRef>
        <a:fillRef idx="0">
          <a:schemeClr val="accent1"/>
        </a:fillRef>
        <a:effectRef idx="0">
          <a:scrgbClr r="0" g="0" b="0"/>
        </a:effectRef>
        <a:fontRef idx="minor"/>
      </dsp:style>
      <dsp:txXfrm>
        <a:off x="6924456" y="3415285"/>
        <a:ext cx="882253" cy="3540364"/>
      </dsp:txXfrm>
    </dsp:sp>
    <dsp:sp modelId="{7D845BCF-BF77-654C-A9DF-A876364E41DA}">
      <dsp:nvSpPr>
        <dsp:cNvPr id="35" name="任意多边形 34"/>
        <dsp:cNvSpPr/>
      </dsp:nvSpPr>
      <dsp:spPr bwMode="white">
        <a:xfrm>
          <a:off x="6924456" y="3415285"/>
          <a:ext cx="882253" cy="4865590"/>
        </a:xfrm>
        <a:custGeom>
          <a:avLst/>
          <a:gdLst/>
          <a:ahLst/>
          <a:cxnLst/>
          <a:pathLst>
            <a:path w="1389" h="7662">
              <a:moveTo>
                <a:pt x="0" y="0"/>
              </a:moveTo>
              <a:lnTo>
                <a:pt x="0" y="7662"/>
              </a:lnTo>
              <a:lnTo>
                <a:pt x="1389" y="7662"/>
              </a:lnTo>
            </a:path>
          </a:pathLst>
        </a:custGeom>
      </dsp:spPr>
      <dsp:style>
        <a:lnRef idx="2">
          <a:schemeClr val="accent1">
            <a:shade val="80000"/>
          </a:schemeClr>
        </a:lnRef>
        <a:fillRef idx="0">
          <a:schemeClr val="accent1"/>
        </a:fillRef>
        <a:effectRef idx="0">
          <a:scrgbClr r="0" g="0" b="0"/>
        </a:effectRef>
        <a:fontRef idx="minor"/>
      </dsp:style>
      <dsp:txXfrm>
        <a:off x="6924456" y="3415285"/>
        <a:ext cx="882253" cy="4865590"/>
      </dsp:txXfrm>
    </dsp:sp>
    <dsp:sp modelId="{01011030-AB88-A845-B562-068F9134E2BB}">
      <dsp:nvSpPr>
        <dsp:cNvPr id="38" name="任意多边形 37"/>
        <dsp:cNvSpPr/>
      </dsp:nvSpPr>
      <dsp:spPr bwMode="white">
        <a:xfrm>
          <a:off x="6924456" y="3415285"/>
          <a:ext cx="882253" cy="6190815"/>
        </a:xfrm>
        <a:custGeom>
          <a:avLst/>
          <a:gdLst/>
          <a:ahLst/>
          <a:cxnLst/>
          <a:pathLst>
            <a:path w="1389" h="9749">
              <a:moveTo>
                <a:pt x="0" y="0"/>
              </a:moveTo>
              <a:lnTo>
                <a:pt x="0" y="9749"/>
              </a:lnTo>
              <a:lnTo>
                <a:pt x="1389" y="9749"/>
              </a:lnTo>
            </a:path>
          </a:pathLst>
        </a:custGeom>
      </dsp:spPr>
      <dsp:style>
        <a:lnRef idx="2">
          <a:schemeClr val="accent1">
            <a:shade val="80000"/>
          </a:schemeClr>
        </a:lnRef>
        <a:fillRef idx="0">
          <a:schemeClr val="accent1"/>
        </a:fillRef>
        <a:effectRef idx="0">
          <a:scrgbClr r="0" g="0" b="0"/>
        </a:effectRef>
        <a:fontRef idx="minor"/>
      </dsp:style>
      <dsp:txXfrm>
        <a:off x="6924456" y="3415285"/>
        <a:ext cx="882253" cy="6190815"/>
      </dsp:txXfrm>
    </dsp:sp>
    <dsp:sp modelId="{1981FD0B-1BEC-9C4D-A3FD-1EB36D07220C}">
      <dsp:nvSpPr>
        <dsp:cNvPr id="41" name="任意多边形 40"/>
        <dsp:cNvSpPr/>
      </dsp:nvSpPr>
      <dsp:spPr bwMode="white">
        <a:xfrm>
          <a:off x="9277131" y="1878302"/>
          <a:ext cx="6336288" cy="454601"/>
        </a:xfrm>
        <a:custGeom>
          <a:avLst/>
          <a:gdLst/>
          <a:ahLst/>
          <a:cxnLst/>
          <a:pathLst>
            <a:path w="9978" h="716">
              <a:moveTo>
                <a:pt x="0" y="0"/>
              </a:moveTo>
              <a:lnTo>
                <a:pt x="0" y="358"/>
              </a:lnTo>
              <a:lnTo>
                <a:pt x="9978" y="358"/>
              </a:lnTo>
              <a:lnTo>
                <a:pt x="9978" y="716"/>
              </a:lnTo>
            </a:path>
          </a:pathLst>
        </a:custGeom>
      </dsp:spPr>
      <dsp:style>
        <a:lnRef idx="2">
          <a:schemeClr val="accent1">
            <a:shade val="60000"/>
          </a:schemeClr>
        </a:lnRef>
        <a:fillRef idx="0">
          <a:schemeClr val="accent1"/>
        </a:fillRef>
        <a:effectRef idx="0">
          <a:scrgbClr r="0" g="0" b="0"/>
        </a:effectRef>
        <a:fontRef idx="minor"/>
      </dsp:style>
      <dsp:txXfrm>
        <a:off x="9277131" y="1878302"/>
        <a:ext cx="6336288" cy="454601"/>
      </dsp:txXfrm>
    </dsp:sp>
    <dsp:sp modelId="{7DB8DB2B-2BAC-A14A-B29F-0B7554615073}">
      <dsp:nvSpPr>
        <dsp:cNvPr id="44" name="任意多边形 43"/>
        <dsp:cNvSpPr/>
      </dsp:nvSpPr>
      <dsp:spPr bwMode="white">
        <a:xfrm>
          <a:off x="13260744" y="3415285"/>
          <a:ext cx="882253" cy="882840"/>
        </a:xfrm>
        <a:custGeom>
          <a:avLst/>
          <a:gdLst/>
          <a:ahLst/>
          <a:cxnLst/>
          <a:pathLst>
            <a:path w="1389" h="1390">
              <a:moveTo>
                <a:pt x="0" y="0"/>
              </a:moveTo>
              <a:lnTo>
                <a:pt x="0" y="1390"/>
              </a:lnTo>
              <a:lnTo>
                <a:pt x="1389" y="1390"/>
              </a:lnTo>
            </a:path>
          </a:pathLst>
        </a:custGeom>
      </dsp:spPr>
      <dsp:style>
        <a:lnRef idx="2">
          <a:schemeClr val="accent1">
            <a:shade val="80000"/>
          </a:schemeClr>
        </a:lnRef>
        <a:fillRef idx="0">
          <a:schemeClr val="accent1"/>
        </a:fillRef>
        <a:effectRef idx="0">
          <a:scrgbClr r="0" g="0" b="0"/>
        </a:effectRef>
        <a:fontRef idx="minor"/>
      </dsp:style>
      <dsp:txXfrm>
        <a:off x="13260744" y="3415285"/>
        <a:ext cx="882253" cy="882840"/>
      </dsp:txXfrm>
    </dsp:sp>
    <dsp:sp modelId="{D38B5625-43D7-7240-9255-3CBD1709882A}">
      <dsp:nvSpPr>
        <dsp:cNvPr id="47" name="任意多边形 46"/>
        <dsp:cNvSpPr/>
      </dsp:nvSpPr>
      <dsp:spPr bwMode="white">
        <a:xfrm>
          <a:off x="13260744" y="3415285"/>
          <a:ext cx="882253" cy="2193919"/>
        </a:xfrm>
        <a:custGeom>
          <a:avLst/>
          <a:gdLst/>
          <a:ahLst/>
          <a:cxnLst/>
          <a:pathLst>
            <a:path w="1389" h="3455">
              <a:moveTo>
                <a:pt x="0" y="0"/>
              </a:moveTo>
              <a:lnTo>
                <a:pt x="0" y="3455"/>
              </a:lnTo>
              <a:lnTo>
                <a:pt x="1389" y="3455"/>
              </a:lnTo>
            </a:path>
          </a:pathLst>
        </a:custGeom>
      </dsp:spPr>
      <dsp:style>
        <a:lnRef idx="2">
          <a:schemeClr val="accent1">
            <a:shade val="80000"/>
          </a:schemeClr>
        </a:lnRef>
        <a:fillRef idx="0">
          <a:schemeClr val="accent1"/>
        </a:fillRef>
        <a:effectRef idx="0">
          <a:scrgbClr r="0" g="0" b="0"/>
        </a:effectRef>
        <a:fontRef idx="minor"/>
      </dsp:style>
      <dsp:txXfrm>
        <a:off x="13260744" y="3415285"/>
        <a:ext cx="882253" cy="2193919"/>
      </dsp:txXfrm>
    </dsp:sp>
    <dsp:sp modelId="{74B78DF0-3408-3547-BE4E-48A874D5CEBF}">
      <dsp:nvSpPr>
        <dsp:cNvPr id="50" name="任意多边形 49"/>
        <dsp:cNvSpPr/>
      </dsp:nvSpPr>
      <dsp:spPr bwMode="white">
        <a:xfrm>
          <a:off x="13260744" y="3415285"/>
          <a:ext cx="882253" cy="3504997"/>
        </a:xfrm>
        <a:custGeom>
          <a:avLst/>
          <a:gdLst/>
          <a:ahLst/>
          <a:cxnLst/>
          <a:pathLst>
            <a:path w="1389" h="5520">
              <a:moveTo>
                <a:pt x="0" y="0"/>
              </a:moveTo>
              <a:lnTo>
                <a:pt x="0" y="5520"/>
              </a:lnTo>
              <a:lnTo>
                <a:pt x="1389" y="5520"/>
              </a:lnTo>
            </a:path>
          </a:pathLst>
        </a:custGeom>
      </dsp:spPr>
      <dsp:style>
        <a:lnRef idx="2">
          <a:schemeClr val="accent1">
            <a:shade val="80000"/>
          </a:schemeClr>
        </a:lnRef>
        <a:fillRef idx="0">
          <a:schemeClr val="accent1"/>
        </a:fillRef>
        <a:effectRef idx="0">
          <a:scrgbClr r="0" g="0" b="0"/>
        </a:effectRef>
        <a:fontRef idx="minor"/>
      </dsp:style>
      <dsp:txXfrm>
        <a:off x="13260744" y="3415285"/>
        <a:ext cx="882253" cy="3504997"/>
      </dsp:txXfrm>
    </dsp:sp>
    <dsp:sp modelId="{2B287C54-A9F0-8F46-A6CC-BFAC72BE71C9}">
      <dsp:nvSpPr>
        <dsp:cNvPr id="3" name="矩形 2"/>
        <dsp:cNvSpPr/>
      </dsp:nvSpPr>
      <dsp:spPr bwMode="white">
        <a:xfrm>
          <a:off x="6223146" y="795920"/>
          <a:ext cx="6107970" cy="1082382"/>
        </a:xfrm>
        <a:prstGeom prst="rect">
          <a:avLst/>
        </a:prstGeom>
        <a:solidFill>
          <a:srgbClr val="783887"/>
        </a:solidFill>
      </dsp:spPr>
      <dsp:style>
        <a:lnRef idx="2">
          <a:schemeClr val="lt1"/>
        </a:lnRef>
        <a:fillRef idx="1">
          <a:schemeClr val="accent1"/>
        </a:fillRef>
        <a:effectRef idx="0">
          <a:scrgbClr r="0" g="0" b="0"/>
        </a:effectRef>
        <a:fontRef idx="minor">
          <a:schemeClr val="lt1"/>
        </a:fontRef>
      </dsp:style>
      <dsp:txBody>
        <a:bodyPr lIns="34290" tIns="34290" rIns="34290" bIns="3429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sz="5400" b="1" dirty="0"/>
            <a:t>软 件 测 试 岗 位</a:t>
          </a:r>
        </a:p>
      </dsp:txBody>
      <dsp:txXfrm>
        <a:off x="6223146" y="795920"/>
        <a:ext cx="6107970" cy="1082382"/>
      </dsp:txXfrm>
    </dsp:sp>
    <dsp:sp modelId="{FFB05415-2CAF-CA40-BB33-B8A7AFBAF0E5}">
      <dsp:nvSpPr>
        <dsp:cNvPr id="6" name="矩形 5"/>
        <dsp:cNvSpPr/>
      </dsp:nvSpPr>
      <dsp:spPr bwMode="white">
        <a:xfrm>
          <a:off x="0" y="2332903"/>
          <a:ext cx="5881687" cy="1082382"/>
        </a:xfrm>
        <a:prstGeom prst="rect">
          <a:avLst/>
        </a:prstGeom>
        <a:solidFill>
          <a:srgbClr val="0076BB"/>
        </a:solidFill>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sz="4400" dirty="0"/>
            <a:t>技术方向</a:t>
          </a:r>
        </a:p>
      </dsp:txBody>
      <dsp:txXfrm>
        <a:off x="0" y="2332903"/>
        <a:ext cx="5881687" cy="1082382"/>
      </dsp:txXfrm>
    </dsp:sp>
    <dsp:sp modelId="{D8914972-546E-E649-9472-5C087F5BC676}">
      <dsp:nvSpPr>
        <dsp:cNvPr id="9" name="矩形 8"/>
        <dsp:cNvSpPr/>
      </dsp:nvSpPr>
      <dsp:spPr bwMode="white">
        <a:xfrm>
          <a:off x="1470422" y="3869886"/>
          <a:ext cx="3604679" cy="807511"/>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测试开发工程师</a:t>
          </a:r>
        </a:p>
      </dsp:txBody>
      <dsp:txXfrm>
        <a:off x="1470422" y="3869886"/>
        <a:ext cx="3604679" cy="807511"/>
      </dsp:txXfrm>
    </dsp:sp>
    <dsp:sp modelId="{5CDE707C-3AC7-BC44-869B-9AB5EFCA0A8D}">
      <dsp:nvSpPr>
        <dsp:cNvPr id="12" name="矩形 11"/>
        <dsp:cNvSpPr/>
      </dsp:nvSpPr>
      <dsp:spPr bwMode="white">
        <a:xfrm>
          <a:off x="1470422" y="5131998"/>
          <a:ext cx="3604679" cy="807511"/>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自动化测试工程师</a:t>
          </a:r>
        </a:p>
      </dsp:txBody>
      <dsp:txXfrm>
        <a:off x="1470422" y="5131998"/>
        <a:ext cx="3604679" cy="807511"/>
      </dsp:txXfrm>
    </dsp:sp>
    <dsp:sp modelId="{E729AB93-1896-C04B-BC4E-509119C59471}">
      <dsp:nvSpPr>
        <dsp:cNvPr id="15" name="矩形 14"/>
        <dsp:cNvSpPr/>
      </dsp:nvSpPr>
      <dsp:spPr bwMode="white">
        <a:xfrm>
          <a:off x="1470422" y="6394109"/>
          <a:ext cx="3604679" cy="807511"/>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性能测试工程师</a:t>
          </a:r>
        </a:p>
      </dsp:txBody>
      <dsp:txXfrm>
        <a:off x="1470422" y="6394109"/>
        <a:ext cx="3604679" cy="807511"/>
      </dsp:txXfrm>
    </dsp:sp>
    <dsp:sp modelId="{FA5847FB-9023-8249-91BE-703B86EB521A}">
      <dsp:nvSpPr>
        <dsp:cNvPr id="18" name="矩形 17"/>
        <dsp:cNvSpPr/>
      </dsp:nvSpPr>
      <dsp:spPr bwMode="white">
        <a:xfrm>
          <a:off x="1470422" y="7656221"/>
          <a:ext cx="3604679" cy="807511"/>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测试架构师</a:t>
          </a:r>
        </a:p>
      </dsp:txBody>
      <dsp:txXfrm>
        <a:off x="1470422" y="7656221"/>
        <a:ext cx="3604679" cy="807511"/>
      </dsp:txXfrm>
    </dsp:sp>
    <dsp:sp modelId="{676092F1-3821-0C4F-8207-114D3AA8452E}">
      <dsp:nvSpPr>
        <dsp:cNvPr id="21" name="矩形 20"/>
        <dsp:cNvSpPr/>
      </dsp:nvSpPr>
      <dsp:spPr bwMode="white">
        <a:xfrm>
          <a:off x="1470422" y="8918333"/>
          <a:ext cx="3604679" cy="807511"/>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高级测试工程师</a:t>
          </a:r>
        </a:p>
      </dsp:txBody>
      <dsp:txXfrm>
        <a:off x="1470422" y="8918333"/>
        <a:ext cx="3604679" cy="807511"/>
      </dsp:txXfrm>
    </dsp:sp>
    <dsp:sp modelId="{8BFC2DBB-02D4-914F-BF9C-D990CBBAF404}">
      <dsp:nvSpPr>
        <dsp:cNvPr id="24" name="矩形 23"/>
        <dsp:cNvSpPr/>
      </dsp:nvSpPr>
      <dsp:spPr bwMode="white">
        <a:xfrm>
          <a:off x="6336288" y="2332903"/>
          <a:ext cx="5881687" cy="1082382"/>
        </a:xfrm>
        <a:prstGeom prst="rect">
          <a:avLst/>
        </a:prstGeom>
        <a:solidFill>
          <a:srgbClr val="0076BB"/>
        </a:solidFill>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sz="4400" dirty="0"/>
            <a:t>管理方向</a:t>
          </a:r>
        </a:p>
      </dsp:txBody>
      <dsp:txXfrm>
        <a:off x="6336288" y="2332903"/>
        <a:ext cx="5881687" cy="1082382"/>
      </dsp:txXfrm>
    </dsp:sp>
    <dsp:sp modelId="{FA9537A8-5E35-5C47-9B51-6344F4712DA3}">
      <dsp:nvSpPr>
        <dsp:cNvPr id="27" name="矩形 26"/>
        <dsp:cNvSpPr/>
      </dsp:nvSpPr>
      <dsp:spPr bwMode="white">
        <a:xfrm>
          <a:off x="7806709" y="3869886"/>
          <a:ext cx="4212264" cy="870625"/>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测试组长</a:t>
          </a:r>
        </a:p>
      </dsp:txBody>
      <dsp:txXfrm>
        <a:off x="7806709" y="3869886"/>
        <a:ext cx="4212264" cy="870625"/>
      </dsp:txXfrm>
    </dsp:sp>
    <dsp:sp modelId="{7B9C9E92-E040-2242-95D3-B7234548250C}">
      <dsp:nvSpPr>
        <dsp:cNvPr id="30" name="矩形 29"/>
        <dsp:cNvSpPr/>
      </dsp:nvSpPr>
      <dsp:spPr bwMode="white">
        <a:xfrm>
          <a:off x="7806709" y="5195111"/>
          <a:ext cx="4212264" cy="870625"/>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测试主管</a:t>
          </a:r>
        </a:p>
      </dsp:txBody>
      <dsp:txXfrm>
        <a:off x="7806709" y="5195111"/>
        <a:ext cx="4212264" cy="870625"/>
      </dsp:txXfrm>
    </dsp:sp>
    <dsp:sp modelId="{32F0B4DE-6FD4-C24B-AC22-CB526F9330E2}">
      <dsp:nvSpPr>
        <dsp:cNvPr id="33" name="矩形 32"/>
        <dsp:cNvSpPr/>
      </dsp:nvSpPr>
      <dsp:spPr bwMode="white">
        <a:xfrm>
          <a:off x="7806709" y="6520337"/>
          <a:ext cx="4212264" cy="870625"/>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测试经理</a:t>
          </a:r>
        </a:p>
      </dsp:txBody>
      <dsp:txXfrm>
        <a:off x="7806709" y="6520337"/>
        <a:ext cx="4212264" cy="870625"/>
      </dsp:txXfrm>
    </dsp:sp>
    <dsp:sp modelId="{DE5400D4-2B22-D645-9E43-572B7FA62A9B}">
      <dsp:nvSpPr>
        <dsp:cNvPr id="36" name="矩形 35"/>
        <dsp:cNvSpPr/>
      </dsp:nvSpPr>
      <dsp:spPr bwMode="white">
        <a:xfrm>
          <a:off x="7806709" y="7845562"/>
          <a:ext cx="4212264" cy="870625"/>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项目测试负责人</a:t>
          </a:r>
        </a:p>
      </dsp:txBody>
      <dsp:txXfrm>
        <a:off x="7806709" y="7845562"/>
        <a:ext cx="4212264" cy="870625"/>
      </dsp:txXfrm>
    </dsp:sp>
    <dsp:sp modelId="{F49D8204-8452-4E4E-99B0-D04BF88F51A4}">
      <dsp:nvSpPr>
        <dsp:cNvPr id="39" name="矩形 38"/>
        <dsp:cNvSpPr/>
      </dsp:nvSpPr>
      <dsp:spPr bwMode="white">
        <a:xfrm>
          <a:off x="7806709" y="9170788"/>
          <a:ext cx="4212264" cy="870625"/>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测试总监</a:t>
          </a:r>
        </a:p>
      </dsp:txBody>
      <dsp:txXfrm>
        <a:off x="7806709" y="9170788"/>
        <a:ext cx="4212264" cy="870625"/>
      </dsp:txXfrm>
    </dsp:sp>
    <dsp:sp modelId="{4766ECF5-E99D-3246-927E-B2CE326D24A8}">
      <dsp:nvSpPr>
        <dsp:cNvPr id="42" name="矩形 41"/>
        <dsp:cNvSpPr/>
      </dsp:nvSpPr>
      <dsp:spPr bwMode="white">
        <a:xfrm>
          <a:off x="12672575" y="2332903"/>
          <a:ext cx="5881687" cy="1082382"/>
        </a:xfrm>
        <a:prstGeom prst="rect">
          <a:avLst/>
        </a:prstGeom>
        <a:solidFill>
          <a:srgbClr val="0076BB"/>
        </a:solidFill>
      </dsp:spPr>
      <dsp:style>
        <a:lnRef idx="2">
          <a:schemeClr val="lt1"/>
        </a:lnRef>
        <a:fillRef idx="1">
          <a:schemeClr val="accent1"/>
        </a:fillRef>
        <a:effectRef idx="0">
          <a:scrgbClr r="0" g="0" b="0"/>
        </a:effectRef>
        <a:fontRef idx="minor">
          <a:schemeClr val="lt1"/>
        </a:fontRef>
      </dsp:style>
      <dsp:txBody>
        <a:bodyPr lIns="27940" tIns="27940" rIns="27940" bIns="2794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sz="4400" dirty="0"/>
            <a:t>其他方向</a:t>
          </a:r>
        </a:p>
      </dsp:txBody>
      <dsp:txXfrm>
        <a:off x="12672575" y="2332903"/>
        <a:ext cx="5881687" cy="1082382"/>
      </dsp:txXfrm>
    </dsp:sp>
    <dsp:sp modelId="{8BEB47C2-5A79-5242-856E-578B6FD5EB5E}">
      <dsp:nvSpPr>
        <dsp:cNvPr id="45" name="矩形 44"/>
        <dsp:cNvSpPr/>
      </dsp:nvSpPr>
      <dsp:spPr bwMode="white">
        <a:xfrm>
          <a:off x="14142997" y="3869886"/>
          <a:ext cx="2164765" cy="856478"/>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自己创业</a:t>
          </a:r>
        </a:p>
      </dsp:txBody>
      <dsp:txXfrm>
        <a:off x="14142997" y="3869886"/>
        <a:ext cx="2164765" cy="856478"/>
      </dsp:txXfrm>
    </dsp:sp>
    <dsp:sp modelId="{3F591507-8855-2443-A8BC-3961A8DEE19B}">
      <dsp:nvSpPr>
        <dsp:cNvPr id="48" name="矩形 47"/>
        <dsp:cNvSpPr/>
      </dsp:nvSpPr>
      <dsp:spPr bwMode="white">
        <a:xfrm>
          <a:off x="14142997" y="5180965"/>
          <a:ext cx="2164765" cy="856478"/>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培训老师</a:t>
          </a:r>
        </a:p>
      </dsp:txBody>
      <dsp:txXfrm>
        <a:off x="14142997" y="5180965"/>
        <a:ext cx="2164765" cy="856478"/>
      </dsp:txXfrm>
    </dsp:sp>
    <dsp:sp modelId="{4C4B7ACE-C3EF-034E-9A80-A475E46101BA}">
      <dsp:nvSpPr>
        <dsp:cNvPr id="51" name="矩形 50"/>
        <dsp:cNvSpPr/>
      </dsp:nvSpPr>
      <dsp:spPr bwMode="white">
        <a:xfrm>
          <a:off x="14142997" y="6492043"/>
          <a:ext cx="2164765" cy="856478"/>
        </a:xfrm>
        <a:prstGeom prst="rect">
          <a:avLst/>
        </a:prstGeom>
      </dsp:spPr>
      <dsp:style>
        <a:lnRef idx="2">
          <a:schemeClr val="lt1"/>
        </a:lnRef>
        <a:fillRef idx="1">
          <a:schemeClr val="accent1"/>
        </a:fillRef>
        <a:effectRef idx="0">
          <a:scrgbClr r="0" g="0" b="0"/>
        </a:effectRef>
        <a:fontRef idx="minor">
          <a:schemeClr val="lt1"/>
        </a:fontRef>
      </dsp:style>
      <dsp:txBody>
        <a:bodyPr lIns="22225" tIns="22225" rIns="22225" bIns="2222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r>
            <a:rPr lang="zh-CN" altLang="en-US" dirty="0"/>
            <a:t>项目经理</a:t>
          </a:r>
        </a:p>
      </dsp:txBody>
      <dsp:txXfrm>
        <a:off x="14142997" y="6492043"/>
        <a:ext cx="2164765" cy="856478"/>
      </dsp:txXfrm>
    </dsp:sp>
    <dsp:sp modelId="{E1A301F0-74E0-9B4D-9CB7-D5299F9872D6}">
      <dsp:nvSpPr>
        <dsp:cNvPr id="4" name="矩形 3" hidden="1"/>
        <dsp:cNvSpPr/>
      </dsp:nvSpPr>
      <dsp:spPr>
        <a:xfrm>
          <a:off x="6223146" y="795920"/>
          <a:ext cx="1221594" cy="1082382"/>
        </a:xfrm>
        <a:prstGeom prst="rect">
          <a:avLst/>
        </a:prstGeom>
      </dsp:spPr>
      <dsp:txXfrm>
        <a:off x="6223146" y="795920"/>
        <a:ext cx="1221594" cy="1082382"/>
      </dsp:txXfrm>
    </dsp:sp>
    <dsp:sp modelId="{060CAC50-399C-1247-87F6-A9F67D06C007}">
      <dsp:nvSpPr>
        <dsp:cNvPr id="7" name="矩形 6" hidden="1"/>
        <dsp:cNvSpPr/>
      </dsp:nvSpPr>
      <dsp:spPr>
        <a:xfrm>
          <a:off x="0" y="2332903"/>
          <a:ext cx="1176337" cy="1082382"/>
        </a:xfrm>
        <a:prstGeom prst="rect">
          <a:avLst/>
        </a:prstGeom>
      </dsp:spPr>
      <dsp:txXfrm>
        <a:off x="0" y="2332903"/>
        <a:ext cx="1176337" cy="1082382"/>
      </dsp:txXfrm>
    </dsp:sp>
    <dsp:sp modelId="{A2823E46-4126-7948-9EB7-EA3165ED292D}">
      <dsp:nvSpPr>
        <dsp:cNvPr id="10" name="矩形 9" hidden="1"/>
        <dsp:cNvSpPr/>
      </dsp:nvSpPr>
      <dsp:spPr>
        <a:xfrm>
          <a:off x="1470422" y="3869886"/>
          <a:ext cx="720936" cy="807511"/>
        </a:xfrm>
        <a:prstGeom prst="rect">
          <a:avLst/>
        </a:prstGeom>
      </dsp:spPr>
      <dsp:txXfrm>
        <a:off x="1470422" y="3869886"/>
        <a:ext cx="720936" cy="807511"/>
      </dsp:txXfrm>
    </dsp:sp>
    <dsp:sp modelId="{5BB65A1D-5B19-4A4E-AF1E-E0624A22D3D6}">
      <dsp:nvSpPr>
        <dsp:cNvPr id="13" name="矩形 12" hidden="1"/>
        <dsp:cNvSpPr/>
      </dsp:nvSpPr>
      <dsp:spPr>
        <a:xfrm>
          <a:off x="1470422" y="5131998"/>
          <a:ext cx="720936" cy="807511"/>
        </a:xfrm>
        <a:prstGeom prst="rect">
          <a:avLst/>
        </a:prstGeom>
      </dsp:spPr>
      <dsp:txXfrm>
        <a:off x="1470422" y="5131998"/>
        <a:ext cx="720936" cy="807511"/>
      </dsp:txXfrm>
    </dsp:sp>
    <dsp:sp modelId="{3CC22280-9C4F-514E-83EA-C4671341989B}">
      <dsp:nvSpPr>
        <dsp:cNvPr id="16" name="矩形 15" hidden="1"/>
        <dsp:cNvSpPr/>
      </dsp:nvSpPr>
      <dsp:spPr>
        <a:xfrm>
          <a:off x="1470422" y="6394109"/>
          <a:ext cx="720936" cy="807511"/>
        </a:xfrm>
        <a:prstGeom prst="rect">
          <a:avLst/>
        </a:prstGeom>
      </dsp:spPr>
      <dsp:txXfrm>
        <a:off x="1470422" y="6394109"/>
        <a:ext cx="720936" cy="807511"/>
      </dsp:txXfrm>
    </dsp:sp>
    <dsp:sp modelId="{D6C8C3DB-4461-7C42-ACFE-EA9FB4E84EB1}">
      <dsp:nvSpPr>
        <dsp:cNvPr id="19" name="矩形 18" hidden="1"/>
        <dsp:cNvSpPr/>
      </dsp:nvSpPr>
      <dsp:spPr>
        <a:xfrm>
          <a:off x="1470422" y="7656221"/>
          <a:ext cx="720936" cy="807511"/>
        </a:xfrm>
        <a:prstGeom prst="rect">
          <a:avLst/>
        </a:prstGeom>
      </dsp:spPr>
      <dsp:txXfrm>
        <a:off x="1470422" y="7656221"/>
        <a:ext cx="720936" cy="807511"/>
      </dsp:txXfrm>
    </dsp:sp>
    <dsp:sp modelId="{B38B3B01-4A6F-3049-A927-2F17F98708C2}">
      <dsp:nvSpPr>
        <dsp:cNvPr id="22" name="矩形 21" hidden="1"/>
        <dsp:cNvSpPr/>
      </dsp:nvSpPr>
      <dsp:spPr>
        <a:xfrm>
          <a:off x="1470422" y="8918333"/>
          <a:ext cx="720936" cy="807511"/>
        </a:xfrm>
        <a:prstGeom prst="rect">
          <a:avLst/>
        </a:prstGeom>
      </dsp:spPr>
      <dsp:txXfrm>
        <a:off x="1470422" y="8918333"/>
        <a:ext cx="720936" cy="807511"/>
      </dsp:txXfrm>
    </dsp:sp>
    <dsp:sp modelId="{96A3EA72-7BD1-7144-A870-183C375EBCB4}">
      <dsp:nvSpPr>
        <dsp:cNvPr id="25" name="矩形 24" hidden="1"/>
        <dsp:cNvSpPr/>
      </dsp:nvSpPr>
      <dsp:spPr>
        <a:xfrm>
          <a:off x="6336288" y="2332903"/>
          <a:ext cx="1176337" cy="1082382"/>
        </a:xfrm>
        <a:prstGeom prst="rect">
          <a:avLst/>
        </a:prstGeom>
      </dsp:spPr>
      <dsp:txXfrm>
        <a:off x="6336288" y="2332903"/>
        <a:ext cx="1176337" cy="1082382"/>
      </dsp:txXfrm>
    </dsp:sp>
    <dsp:sp modelId="{4B2EB1A2-88FE-B340-B118-230DC54C322F}">
      <dsp:nvSpPr>
        <dsp:cNvPr id="28" name="矩形 27" hidden="1"/>
        <dsp:cNvSpPr/>
      </dsp:nvSpPr>
      <dsp:spPr>
        <a:xfrm>
          <a:off x="7806709" y="3869886"/>
          <a:ext cx="842453" cy="870625"/>
        </a:xfrm>
        <a:prstGeom prst="rect">
          <a:avLst/>
        </a:prstGeom>
      </dsp:spPr>
      <dsp:txXfrm>
        <a:off x="7806709" y="3869886"/>
        <a:ext cx="842453" cy="870625"/>
      </dsp:txXfrm>
    </dsp:sp>
    <dsp:sp modelId="{848D0FDA-43AA-4741-A442-22BCF7B9C46E}">
      <dsp:nvSpPr>
        <dsp:cNvPr id="31" name="矩形 30" hidden="1"/>
        <dsp:cNvSpPr/>
      </dsp:nvSpPr>
      <dsp:spPr>
        <a:xfrm>
          <a:off x="7806709" y="5195111"/>
          <a:ext cx="842453" cy="870625"/>
        </a:xfrm>
        <a:prstGeom prst="rect">
          <a:avLst/>
        </a:prstGeom>
      </dsp:spPr>
      <dsp:txXfrm>
        <a:off x="7806709" y="5195111"/>
        <a:ext cx="842453" cy="870625"/>
      </dsp:txXfrm>
    </dsp:sp>
    <dsp:sp modelId="{4185448D-472C-5E49-A0FD-178AD9D50A3D}">
      <dsp:nvSpPr>
        <dsp:cNvPr id="34" name="矩形 33" hidden="1"/>
        <dsp:cNvSpPr/>
      </dsp:nvSpPr>
      <dsp:spPr>
        <a:xfrm>
          <a:off x="7806709" y="6520337"/>
          <a:ext cx="842453" cy="870625"/>
        </a:xfrm>
        <a:prstGeom prst="rect">
          <a:avLst/>
        </a:prstGeom>
      </dsp:spPr>
      <dsp:txXfrm>
        <a:off x="7806709" y="6520337"/>
        <a:ext cx="842453" cy="870625"/>
      </dsp:txXfrm>
    </dsp:sp>
    <dsp:sp modelId="{805AE819-4697-394C-BA76-AA41891330E9}">
      <dsp:nvSpPr>
        <dsp:cNvPr id="37" name="矩形 36" hidden="1"/>
        <dsp:cNvSpPr/>
      </dsp:nvSpPr>
      <dsp:spPr>
        <a:xfrm>
          <a:off x="7806709" y="7845562"/>
          <a:ext cx="842453" cy="870625"/>
        </a:xfrm>
        <a:prstGeom prst="rect">
          <a:avLst/>
        </a:prstGeom>
      </dsp:spPr>
      <dsp:txXfrm>
        <a:off x="7806709" y="7845562"/>
        <a:ext cx="842453" cy="870625"/>
      </dsp:txXfrm>
    </dsp:sp>
    <dsp:sp modelId="{59C8B696-A4B0-254B-8605-61967FADAA6A}">
      <dsp:nvSpPr>
        <dsp:cNvPr id="40" name="矩形 39" hidden="1"/>
        <dsp:cNvSpPr/>
      </dsp:nvSpPr>
      <dsp:spPr>
        <a:xfrm>
          <a:off x="7806709" y="9170788"/>
          <a:ext cx="842453" cy="870625"/>
        </a:xfrm>
        <a:prstGeom prst="rect">
          <a:avLst/>
        </a:prstGeom>
      </dsp:spPr>
      <dsp:txXfrm>
        <a:off x="7806709" y="9170788"/>
        <a:ext cx="842453" cy="870625"/>
      </dsp:txXfrm>
    </dsp:sp>
    <dsp:sp modelId="{25F7370E-F455-9740-9C98-A7C080F9E426}">
      <dsp:nvSpPr>
        <dsp:cNvPr id="43" name="矩形 42" hidden="1"/>
        <dsp:cNvSpPr/>
      </dsp:nvSpPr>
      <dsp:spPr>
        <a:xfrm>
          <a:off x="12672575" y="2332903"/>
          <a:ext cx="1176337" cy="1082382"/>
        </a:xfrm>
        <a:prstGeom prst="rect">
          <a:avLst/>
        </a:prstGeom>
      </dsp:spPr>
      <dsp:txXfrm>
        <a:off x="12672575" y="2332903"/>
        <a:ext cx="1176337" cy="1082382"/>
      </dsp:txXfrm>
    </dsp:sp>
    <dsp:sp modelId="{7E19CC73-227A-104C-B9D6-0D1182A98592}">
      <dsp:nvSpPr>
        <dsp:cNvPr id="46" name="矩形 45" hidden="1"/>
        <dsp:cNvSpPr/>
      </dsp:nvSpPr>
      <dsp:spPr>
        <a:xfrm>
          <a:off x="14142997" y="3869886"/>
          <a:ext cx="432953" cy="856478"/>
        </a:xfrm>
        <a:prstGeom prst="rect">
          <a:avLst/>
        </a:prstGeom>
      </dsp:spPr>
      <dsp:txXfrm>
        <a:off x="14142997" y="3869886"/>
        <a:ext cx="432953" cy="856478"/>
      </dsp:txXfrm>
    </dsp:sp>
    <dsp:sp modelId="{5D900C26-6E9E-0148-A81C-3B14318E92F1}">
      <dsp:nvSpPr>
        <dsp:cNvPr id="49" name="矩形 48" hidden="1"/>
        <dsp:cNvSpPr/>
      </dsp:nvSpPr>
      <dsp:spPr>
        <a:xfrm>
          <a:off x="14142997" y="5180965"/>
          <a:ext cx="432953" cy="856478"/>
        </a:xfrm>
        <a:prstGeom prst="rect">
          <a:avLst/>
        </a:prstGeom>
      </dsp:spPr>
      <dsp:txXfrm>
        <a:off x="14142997" y="5180965"/>
        <a:ext cx="432953" cy="856478"/>
      </dsp:txXfrm>
    </dsp:sp>
    <dsp:sp modelId="{52E89F44-00D9-C041-B620-9CC798DFEF5C}">
      <dsp:nvSpPr>
        <dsp:cNvPr id="52" name="矩形 51" hidden="1"/>
        <dsp:cNvSpPr/>
      </dsp:nvSpPr>
      <dsp:spPr>
        <a:xfrm>
          <a:off x="14142997" y="6492043"/>
          <a:ext cx="432953" cy="856478"/>
        </a:xfrm>
        <a:prstGeom prst="rect">
          <a:avLst/>
        </a:prstGeom>
      </dsp:spPr>
      <dsp:txXfrm>
        <a:off x="14142997" y="6492043"/>
        <a:ext cx="432953" cy="856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2707600" cy="3047851"/>
        <a:chOff x="0" y="0"/>
        <a:chExt cx="22707600" cy="3047851"/>
      </a:xfrm>
    </dsp:grpSpPr>
    <dsp:sp modelId="{93D5A1BD-9A10-434F-BA9C-0376E3271FF6}">
      <dsp:nvSpPr>
        <dsp:cNvPr id="3" name="圆角矩形 2"/>
        <dsp:cNvSpPr/>
      </dsp:nvSpPr>
      <dsp:spPr bwMode="white">
        <a:xfrm>
          <a:off x="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初级测试工程师（初出校门）</a:t>
          </a:r>
        </a:p>
      </dsp:txBody>
      <dsp:txXfrm>
        <a:off x="0" y="672391"/>
        <a:ext cx="2838450" cy="1703070"/>
      </dsp:txXfrm>
    </dsp:sp>
    <dsp:sp modelId="{DE0C3A2F-14EA-6649-92F0-4E12BED2C525}">
      <dsp:nvSpPr>
        <dsp:cNvPr id="4" name="右箭头 3"/>
        <dsp:cNvSpPr/>
      </dsp:nvSpPr>
      <dsp:spPr bwMode="white">
        <a:xfrm>
          <a:off x="3105264" y="1171958"/>
          <a:ext cx="601751" cy="703936"/>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400"/>
        </a:p>
      </dsp:txBody>
      <dsp:txXfrm>
        <a:off x="3105264" y="1171958"/>
        <a:ext cx="601751" cy="703936"/>
      </dsp:txXfrm>
    </dsp:sp>
    <dsp:sp modelId="{1311A8E1-5EE6-A84C-8042-6168F3F8F072}">
      <dsp:nvSpPr>
        <dsp:cNvPr id="5" name="圆角矩形 4"/>
        <dsp:cNvSpPr/>
      </dsp:nvSpPr>
      <dsp:spPr bwMode="white">
        <a:xfrm>
          <a:off x="397383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测试工程师（</a:t>
          </a:r>
          <a:r>
            <a:rPr lang="en-US" altLang="zh-CN" sz="3200" dirty="0"/>
            <a:t>1-2</a:t>
          </a:r>
          <a:r>
            <a:rPr lang="zh-CN" altLang="en-US" sz="3200" dirty="0"/>
            <a:t>年）</a:t>
          </a:r>
        </a:p>
      </dsp:txBody>
      <dsp:txXfrm>
        <a:off x="3973830" y="672391"/>
        <a:ext cx="2838450" cy="1703070"/>
      </dsp:txXfrm>
    </dsp:sp>
    <dsp:sp modelId="{51B43D22-F5E4-9140-86FC-9B9DE3152B50}">
      <dsp:nvSpPr>
        <dsp:cNvPr id="6" name="右箭头 5"/>
        <dsp:cNvSpPr/>
      </dsp:nvSpPr>
      <dsp:spPr bwMode="white">
        <a:xfrm>
          <a:off x="7079094" y="1171958"/>
          <a:ext cx="601751" cy="703936"/>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400"/>
        </a:p>
      </dsp:txBody>
      <dsp:txXfrm>
        <a:off x="7079094" y="1171958"/>
        <a:ext cx="601751" cy="703936"/>
      </dsp:txXfrm>
    </dsp:sp>
    <dsp:sp modelId="{50DA7278-AC64-B645-9F83-2B24D927810B}">
      <dsp:nvSpPr>
        <dsp:cNvPr id="7" name="圆角矩形 6"/>
        <dsp:cNvSpPr/>
      </dsp:nvSpPr>
      <dsp:spPr bwMode="white">
        <a:xfrm>
          <a:off x="794766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高级测试工程师（</a:t>
          </a:r>
          <a:r>
            <a:rPr lang="en-US" altLang="zh-CN" sz="3200" dirty="0"/>
            <a:t>3-4</a:t>
          </a:r>
          <a:r>
            <a:rPr lang="zh-CN" altLang="en-US" sz="3200" dirty="0"/>
            <a:t>年）</a:t>
          </a:r>
        </a:p>
      </dsp:txBody>
      <dsp:txXfrm>
        <a:off x="7947660" y="672391"/>
        <a:ext cx="2838450" cy="1703070"/>
      </dsp:txXfrm>
    </dsp:sp>
    <dsp:sp modelId="{7D8B56BC-15AA-2643-8475-A933B16F65A3}">
      <dsp:nvSpPr>
        <dsp:cNvPr id="8" name="右箭头 7"/>
        <dsp:cNvSpPr/>
      </dsp:nvSpPr>
      <dsp:spPr bwMode="white">
        <a:xfrm>
          <a:off x="11052924" y="1171958"/>
          <a:ext cx="601751" cy="703936"/>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400"/>
        </a:p>
      </dsp:txBody>
      <dsp:txXfrm>
        <a:off x="11052924" y="1171958"/>
        <a:ext cx="601751" cy="703936"/>
      </dsp:txXfrm>
    </dsp:sp>
    <dsp:sp modelId="{153C4195-F6E9-0744-8EC5-D59AE448ABE5}">
      <dsp:nvSpPr>
        <dsp:cNvPr id="9" name="圆角矩形 8"/>
        <dsp:cNvSpPr/>
      </dsp:nvSpPr>
      <dsp:spPr bwMode="white">
        <a:xfrm>
          <a:off x="1192149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测试组负责人（</a:t>
          </a:r>
          <a:r>
            <a:rPr lang="en-US" altLang="zh-CN" sz="3200" dirty="0"/>
            <a:t>4-6</a:t>
          </a:r>
          <a:r>
            <a:rPr lang="zh-CN" altLang="en-US" sz="3200" dirty="0"/>
            <a:t>年）</a:t>
          </a:r>
        </a:p>
      </dsp:txBody>
      <dsp:txXfrm>
        <a:off x="11921490" y="672391"/>
        <a:ext cx="2838450" cy="1703070"/>
      </dsp:txXfrm>
    </dsp:sp>
    <dsp:sp modelId="{6AC85E8A-EB45-5B44-90B0-BDF562623A49}">
      <dsp:nvSpPr>
        <dsp:cNvPr id="10" name="右箭头 9"/>
        <dsp:cNvSpPr/>
      </dsp:nvSpPr>
      <dsp:spPr bwMode="white">
        <a:xfrm>
          <a:off x="15026754" y="1171958"/>
          <a:ext cx="601751" cy="703936"/>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400"/>
        </a:p>
      </dsp:txBody>
      <dsp:txXfrm>
        <a:off x="15026754" y="1171958"/>
        <a:ext cx="601751" cy="703936"/>
      </dsp:txXfrm>
    </dsp:sp>
    <dsp:sp modelId="{59EE63A3-FFE9-EF4D-A1E6-6D01993B87EE}">
      <dsp:nvSpPr>
        <dsp:cNvPr id="11" name="圆角矩形 10"/>
        <dsp:cNvSpPr/>
      </dsp:nvSpPr>
      <dsp:spPr bwMode="white">
        <a:xfrm>
          <a:off x="1589532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测试高级负责人（</a:t>
          </a:r>
          <a:r>
            <a:rPr lang="en-US" altLang="zh-CN" sz="3200" dirty="0"/>
            <a:t>6-10</a:t>
          </a:r>
          <a:r>
            <a:rPr lang="zh-CN" altLang="en-US" sz="3200" dirty="0"/>
            <a:t>年）</a:t>
          </a:r>
        </a:p>
      </dsp:txBody>
      <dsp:txXfrm>
        <a:off x="15895320" y="672391"/>
        <a:ext cx="2838450" cy="1703070"/>
      </dsp:txXfrm>
    </dsp:sp>
    <dsp:sp modelId="{2E1D6767-5DA9-6E45-8BFB-CF287D287B0A}">
      <dsp:nvSpPr>
        <dsp:cNvPr id="12" name="右箭头 11"/>
        <dsp:cNvSpPr/>
      </dsp:nvSpPr>
      <dsp:spPr bwMode="white">
        <a:xfrm>
          <a:off x="19000584" y="1171958"/>
          <a:ext cx="601751" cy="703936"/>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2400"/>
        </a:p>
      </dsp:txBody>
      <dsp:txXfrm>
        <a:off x="19000584" y="1171958"/>
        <a:ext cx="601751" cy="703936"/>
      </dsp:txXfrm>
    </dsp:sp>
    <dsp:sp modelId="{3D272ED5-E661-7D40-BBCB-A65E49BE8CE0}">
      <dsp:nvSpPr>
        <dsp:cNvPr id="13" name="圆角矩形 12"/>
        <dsp:cNvSpPr/>
      </dsp:nvSpPr>
      <dsp:spPr bwMode="white">
        <a:xfrm>
          <a:off x="19869150" y="672391"/>
          <a:ext cx="2838450" cy="170307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a:t>公司级质量管理总监</a:t>
          </a:r>
        </a:p>
      </dsp:txBody>
      <dsp:txXfrm>
        <a:off x="19869150" y="672391"/>
        <a:ext cx="2838450" cy="170307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b="0" i="0" dirty="0">
                <a:solidFill>
                  <a:schemeClr val="tx1">
                    <a:lumMod val="65000"/>
                    <a:lumOff val="35000"/>
                  </a:schemeClr>
                </a:solidFill>
                <a:effectLst/>
                <a:latin typeface="PingFang SC" panose="020B0400000000000000" pitchFamily="34" charset="-122"/>
                <a:ea typeface="PingFang SC" panose="020B0400000000000000" pitchFamily="34" charset="-122"/>
              </a:rPr>
              <a:t>测试之家（</a:t>
            </a:r>
            <a:r>
              <a:rPr lang="en-GB" altLang="zh-CN" sz="2400" b="0" i="0" dirty="0" err="1">
                <a:solidFill>
                  <a:schemeClr val="tx1">
                    <a:lumMod val="65000"/>
                    <a:lumOff val="35000"/>
                  </a:schemeClr>
                </a:solidFill>
                <a:effectLst/>
                <a:latin typeface="PingFang SC" panose="020B0400000000000000" pitchFamily="34" charset="-122"/>
                <a:ea typeface="PingFang SC" panose="020B0400000000000000" pitchFamily="34" charset="-122"/>
              </a:rPr>
              <a:t>TesterHome</a:t>
            </a:r>
            <a:r>
              <a:rPr lang="zh-CN" altLang="en-GB" sz="2400" b="0" i="0" dirty="0">
                <a:solidFill>
                  <a:schemeClr val="tx1">
                    <a:lumMod val="65000"/>
                    <a:lumOff val="35000"/>
                  </a:schemeClr>
                </a:solidFill>
                <a:effectLst/>
                <a:latin typeface="PingFang SC" panose="020B0400000000000000" pitchFamily="34" charset="-122"/>
                <a:ea typeface="PingFang SC" panose="020B0400000000000000" pitchFamily="34" charset="-122"/>
              </a:rPr>
              <a:t>）</a:t>
            </a:r>
            <a:r>
              <a:rPr lang="zh-CN" altLang="en-US" sz="2400" b="0" i="0" dirty="0">
                <a:solidFill>
                  <a:schemeClr val="tx1">
                    <a:lumMod val="65000"/>
                    <a:lumOff val="35000"/>
                  </a:schemeClr>
                </a:solidFill>
                <a:effectLst/>
                <a:latin typeface="PingFang SC" panose="020B0400000000000000" pitchFamily="34" charset="-122"/>
                <a:ea typeface="PingFang SC" panose="020B0400000000000000" pitchFamily="34" charset="-122"/>
              </a:rPr>
              <a:t>社区以推进国内软件测试开源为己任，</a:t>
            </a:r>
            <a:r>
              <a:rPr lang="zh-CN" altLang="en-US" sz="2400" i="0" dirty="0">
                <a:solidFill>
                  <a:schemeClr val="tx1">
                    <a:lumMod val="65000"/>
                    <a:lumOff val="35000"/>
                  </a:schemeClr>
                </a:solidFill>
                <a:effectLst/>
                <a:latin typeface="PingFang SC" panose="020B0400000000000000" pitchFamily="34" charset="-122"/>
                <a:ea typeface="PingFang SC" panose="020B0400000000000000" pitchFamily="34" charset="-122"/>
              </a:rPr>
              <a:t>不遗余力的引入和输出国内外测试工具，紧跟流行技术，是软件测试行业的风向标。</a:t>
            </a:r>
            <a:r>
              <a:rPr lang="zh-CN" altLang="en-US" sz="2400" b="0" i="0" dirty="0">
                <a:solidFill>
                  <a:schemeClr val="tx1">
                    <a:lumMod val="65000"/>
                    <a:lumOff val="35000"/>
                  </a:schemeClr>
                </a:solidFill>
                <a:effectLst/>
                <a:latin typeface="PingFang SC" panose="020B0400000000000000" pitchFamily="34" charset="-122"/>
                <a:ea typeface="PingFang SC" panose="020B0400000000000000" pitchFamily="34" charset="-122"/>
              </a:rPr>
              <a:t>众人拾柴火焰高，一起为中国软件测试做贡献。</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信息跟踪（关注网站）</a:t>
            </a:r>
            <a:endParaRPr lang="en-US" altLang="zh-CN" dirty="0"/>
          </a:p>
          <a:p>
            <a:r>
              <a:rPr lang="zh-CN" altLang="en-US" dirty="0"/>
              <a:t>技能准备</a:t>
            </a:r>
            <a:endParaRPr lang="en-US" altLang="zh-CN" dirty="0"/>
          </a:p>
          <a:p>
            <a:r>
              <a:rPr lang="zh-CN" altLang="en-US" dirty="0"/>
              <a:t>岗位了解</a:t>
            </a:r>
            <a:endParaRPr lang="en-US" altLang="zh-CN" dirty="0"/>
          </a:p>
          <a:p>
            <a:r>
              <a:rPr lang="en-US" altLang="zh-CN" dirty="0"/>
              <a:t>	</a:t>
            </a:r>
            <a:r>
              <a:rPr lang="zh-CN" altLang="en-US" dirty="0"/>
              <a:t>认证、开源项目、实习</a:t>
            </a:r>
            <a:endParaRPr lang="en-US" altLang="zh-CN" dirty="0"/>
          </a:p>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2023年软件测试从业人员在通信及互联网行业占比最大，为19.8%;其次为金融保险行业和应用软件行业，分别占比17.8%和10.6%。</a:t>
            </a: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增加了车载设备及汽车行业、人工智能领域和游戏领域三个选项，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lang="zh-CN" altLang="en-US">
              <a:ln>
                <a:noFill/>
              </a:ln>
              <a:solidFill>
                <a:srgbClr val="000000"/>
              </a:solidFill>
              <a:effectLst/>
              <a:uFillTx/>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r>
              <a:rPr lang="zh-CN" altLang="en-US" sz="1800" kern="100" dirty="0">
                <a:effectLst/>
                <a:latin typeface="宋体" pitchFamily="2" charset="-122"/>
                <a:ea typeface="宋体" pitchFamily="2" charset="-122"/>
              </a:rPr>
              <a:t>过去几年间，企业的数字化转型成为</a:t>
            </a:r>
            <a:r>
              <a:rPr lang="en-GB" altLang="zh-CN" sz="1800" kern="100" dirty="0">
                <a:effectLst/>
                <a:latin typeface="宋体" pitchFamily="2" charset="-122"/>
                <a:ea typeface="宋体" pitchFamily="2" charset="-122"/>
              </a:rPr>
              <a:t>IT</a:t>
            </a:r>
            <a:r>
              <a:rPr lang="zh-CN" altLang="en-US" sz="1800" kern="100" dirty="0">
                <a:effectLst/>
                <a:latin typeface="宋体" pitchFamily="2" charset="-122"/>
                <a:ea typeface="宋体" pitchFamily="2" charset="-122"/>
              </a:rPr>
              <a:t>领域中不同角色都在共同关注的热点。数字业务的爆发，必然会导致企业对软件研发的强烈需求。但是，回顾软件发展的历程，毫不夸张地说，软件研发对于很多企业来说是一场高风险的投入，面临着非常多的不确定因素和较高的失败率。所以，过去的几十年，整个软件行业都在寻找降低软件生产风险和提升软件生产效率的有效方法，这种现实的需求驱动了包括如“持续开发” “持续集成” “持续测试” “持续部署”，以及“持续监控”等一系列具体实践。其中“持续测试”作为企业业务数字化转型质量的基石之一，受到了广泛的关注。</a:t>
            </a:r>
            <a:endParaRPr lang="en-US" altLang="zh-CN" sz="1800" kern="100" dirty="0">
              <a:effectLst/>
              <a:latin typeface="宋体" pitchFamily="2" charset="-122"/>
              <a:ea typeface="宋体" pitchFamily="2" charset="-122"/>
            </a:endParaRPr>
          </a:p>
          <a:p>
            <a:pPr marL="0" marR="0" lvl="0" indent="0" algn="l" defTabSz="457200" eaLnBrk="1" fontAlgn="auto" latinLnBrk="0" hangingPunct="1">
              <a:lnSpc>
                <a:spcPct val="118000"/>
              </a:lnSpc>
              <a:spcBef>
                <a:spcPts val="0"/>
              </a:spcBef>
              <a:spcAft>
                <a:spcPts val="0"/>
              </a:spcAft>
              <a:buClrTx/>
              <a:buSzTx/>
              <a:buFontTx/>
              <a:buNone/>
              <a:defRPr/>
            </a:pPr>
            <a:r>
              <a:rPr lang="zh-CN" altLang="en-US" sz="1800" kern="100" dirty="0">
                <a:effectLst/>
                <a:latin typeface="宋体" pitchFamily="2" charset="-122"/>
                <a:ea typeface="宋体" pitchFamily="2" charset="-122"/>
              </a:rPr>
              <a:t>相对 “</a:t>
            </a:r>
            <a:r>
              <a:rPr lang="en-GB" altLang="zh-CN" sz="1800" kern="100" dirty="0">
                <a:effectLst/>
                <a:latin typeface="宋体" pitchFamily="2" charset="-122"/>
                <a:ea typeface="宋体" pitchFamily="2" charset="-122"/>
              </a:rPr>
              <a:t>DevOps” </a:t>
            </a:r>
            <a:r>
              <a:rPr lang="zh-CN" altLang="en-GB" sz="1800" kern="100" dirty="0">
                <a:effectLst/>
                <a:latin typeface="宋体" pitchFamily="2" charset="-122"/>
                <a:ea typeface="宋体" pitchFamily="2" charset="-122"/>
              </a:rPr>
              <a:t>、“</a:t>
            </a:r>
            <a:r>
              <a:rPr lang="zh-CN" altLang="en-US" sz="1800" kern="100" dirty="0">
                <a:effectLst/>
                <a:latin typeface="宋体" pitchFamily="2" charset="-122"/>
                <a:ea typeface="宋体" pitchFamily="2" charset="-122"/>
              </a:rPr>
              <a:t>持续交付” 等的发展，“持续测试” 在时间轴上属于后来者，然而也正是由于前者早期在企业内深入的实践和运用，才推动了 “持续测试” 的发展。</a:t>
            </a:r>
            <a:endParaRPr lang="en-US" altLang="zh-CN" sz="1800" kern="100" dirty="0">
              <a:effectLst/>
              <a:latin typeface="宋体" pitchFamily="2" charset="-122"/>
              <a:ea typeface="宋体" pitchFamily="2" charset="-122"/>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在微软公司内部，软件测试人员与软件开发人员的比例一般为</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1.5∶1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到</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2.5∶1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左右，即一个开发人员背后，有至少两位测试人员在工作，以保证软件产品的质量</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。国外优秀的软件开发机构把</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40%</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的工作花在软件测试上，软件测试费用占软件开发总费用的</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30%</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至</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50%</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，对于一些要求高可靠性、高安全性的软件，测试费用甚至相当于整个软件项目开发所有费用的</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3</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至</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5</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倍。</a:t>
            </a:r>
            <a:endParaRPr lang="zh-CN" altLang="en-US" sz="1800" b="0" i="0" u="none" strike="noStrike" dirty="0">
              <a:solidFill>
                <a:srgbClr val="333333"/>
              </a:solidFill>
              <a:effectLst/>
              <a:latin typeface="微软雅黑" panose="020B0503020204020204" pitchFamily="34" charset="-122"/>
              <a:ea typeface="微软雅黑" panose="020B0503020204020204" pitchFamily="34" charset="-122"/>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42900" indent="-342900" algn="l">
              <a:buFont typeface="Arial" panose="020B0704020202020204" pitchFamily="34" charset="0"/>
              <a:buChar char="•"/>
            </a:pPr>
            <a:endParaRPr lang="zh-CN" altLang="en-US" dirty="0">
              <a:effectLst/>
            </a:endParaRPr>
          </a:p>
          <a:p>
            <a:pPr marL="3086100" lvl="6" indent="-342900" algn="l">
              <a:buFont typeface="Arial" panose="020B0704020202020204" pitchFamily="34" charset="0"/>
              <a:buChar char="•"/>
            </a:pP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软件测试行业目前呈现“企业有需求，大学不培养”的尴尬现状，所以行业目前缺口量比较大。据业内统计，目前国内软件测试人才缺口至少三十万，而且随着产品要求的不断提高，未来</a:t>
            </a:r>
            <a:r>
              <a:rPr lang="en-US" altLang="zh-CN" b="0" i="0" u="none" strike="noStrike" dirty="0">
                <a:solidFill>
                  <a:srgbClr val="333333"/>
                </a:solidFill>
                <a:effectLst/>
                <a:latin typeface="微软雅黑" panose="020B0503020204020204" pitchFamily="34" charset="-122"/>
                <a:ea typeface="微软雅黑" panose="020B0503020204020204" pitchFamily="34" charset="-122"/>
              </a:rPr>
              <a:t>5-10</a:t>
            </a:r>
            <a:r>
              <a:rPr lang="zh-CN" altLang="en-US" b="0" i="0" u="none" strike="noStrike" dirty="0">
                <a:solidFill>
                  <a:srgbClr val="333333"/>
                </a:solidFill>
                <a:effectLst/>
                <a:latin typeface="微软雅黑" panose="020B0503020204020204" pitchFamily="34" charset="-122"/>
                <a:ea typeface="微软雅黑" panose="020B0503020204020204" pitchFamily="34" charset="-122"/>
              </a:rPr>
              <a:t>年这一数字还将继续增加。该岗位的薪资待遇也是非常的高，技术水平越全面的测试开发工程师薪资待遇也会更高一些。</a:t>
            </a:r>
            <a:endParaRPr lang="zh-CN" altLang="en-US" b="0" i="0" u="none" strike="noStrike" dirty="0">
              <a:solidFill>
                <a:srgbClr val="333333"/>
              </a:solidFill>
              <a:effectLst/>
              <a:latin typeface="微软雅黑" panose="020B0503020204020204" pitchFamily="34" charset="-122"/>
              <a:ea typeface="微软雅黑" panose="020B0503020204020204" pitchFamily="34" charset="-122"/>
            </a:endParaRPr>
          </a:p>
          <a:p>
            <a:pPr marL="3086100" lvl="6" indent="-342900" algn="l">
              <a:buFont typeface="Arial" panose="020B0704020202020204" pitchFamily="34" charset="0"/>
              <a:buChar char="•"/>
            </a:pPr>
            <a:r>
              <a:rPr lang="zh-CN" altLang="en-US" b="0" i="0" u="none" strike="noStrike" dirty="0">
                <a:solidFill>
                  <a:srgbClr val="2F2F2F"/>
                </a:solidFill>
                <a:effectLst/>
                <a:latin typeface="微软雅黑" panose="020B0503020204020204" pitchFamily="34" charset="-122"/>
                <a:ea typeface="微软雅黑" panose="020B0503020204020204" pitchFamily="34" charset="-122"/>
              </a:rPr>
              <a:t>由于我国企业对软件测试技术的认知较晚，因此这方面的专业技术人才在国内还很稀缺。据调查显示，目前国内软件测试人才缺口已达到</a:t>
            </a:r>
            <a:r>
              <a:rPr lang="en-US" altLang="zh-CN" b="0" i="0" u="none" strike="noStrike" dirty="0">
                <a:solidFill>
                  <a:srgbClr val="2F2F2F"/>
                </a:solidFill>
                <a:effectLst/>
                <a:latin typeface="微软雅黑" panose="020B0503020204020204" pitchFamily="34" charset="-122"/>
                <a:ea typeface="微软雅黑" panose="020B0503020204020204" pitchFamily="34" charset="-122"/>
              </a:rPr>
              <a:t>30</a:t>
            </a:r>
            <a:r>
              <a:rPr lang="zh-CN" altLang="en-US" b="0" i="0" u="none" strike="noStrike" dirty="0">
                <a:solidFill>
                  <a:srgbClr val="2F2F2F"/>
                </a:solidFill>
                <a:effectLst/>
                <a:latin typeface="微软雅黑" panose="020B0503020204020204" pitchFamily="34" charset="-122"/>
                <a:ea typeface="微软雅黑" panose="020B0503020204020204" pitchFamily="34" charset="-122"/>
              </a:rPr>
              <a:t>万，中国软件业每年新增约</a:t>
            </a:r>
            <a:r>
              <a:rPr lang="en-US" altLang="zh-CN" b="0" i="0" u="none" strike="noStrike" dirty="0">
                <a:solidFill>
                  <a:srgbClr val="2F2F2F"/>
                </a:solidFill>
                <a:effectLst/>
                <a:latin typeface="微软雅黑" panose="020B0503020204020204" pitchFamily="34" charset="-122"/>
                <a:ea typeface="微软雅黑" panose="020B0503020204020204" pitchFamily="34" charset="-122"/>
              </a:rPr>
              <a:t>20</a:t>
            </a:r>
            <a:r>
              <a:rPr lang="zh-CN" altLang="en-US" b="0" i="0" u="none" strike="noStrike" dirty="0">
                <a:solidFill>
                  <a:srgbClr val="2F2F2F"/>
                </a:solidFill>
                <a:effectLst/>
                <a:latin typeface="微软雅黑" panose="020B0503020204020204" pitchFamily="34" charset="-122"/>
                <a:ea typeface="微软雅黑" panose="020B0503020204020204" pitchFamily="34" charset="-122"/>
              </a:rPr>
              <a:t>万测试岗位就业机会，但是企业、学校培养出的软件测试人才不足需求量的</a:t>
            </a:r>
            <a:r>
              <a:rPr lang="en-US" altLang="zh-CN" b="0" i="0" u="none" strike="noStrike" dirty="0">
                <a:solidFill>
                  <a:srgbClr val="2F2F2F"/>
                </a:solidFill>
                <a:effectLst/>
                <a:latin typeface="微软雅黑" panose="020B0503020204020204" pitchFamily="34" charset="-122"/>
                <a:ea typeface="微软雅黑" panose="020B0503020204020204" pitchFamily="34" charset="-122"/>
              </a:rPr>
              <a:t>1/10</a:t>
            </a:r>
            <a:r>
              <a:rPr lang="zh-CN" altLang="en-US" b="0" i="0" u="none" strike="noStrike" dirty="0">
                <a:solidFill>
                  <a:srgbClr val="2F2F2F"/>
                </a:solidFill>
                <a:effectLst/>
                <a:latin typeface="微软雅黑" panose="020B0503020204020204" pitchFamily="34" charset="-122"/>
                <a:ea typeface="微软雅黑" panose="020B0503020204020204" pitchFamily="34" charset="-122"/>
              </a:rPr>
              <a:t>，并且需求与供给间的差距仍在进一步拉大</a:t>
            </a:r>
            <a:endParaRPr lang="zh-CN" altLang="en-US" b="0" i="0" u="none" strike="noStrike" dirty="0">
              <a:solidFill>
                <a:srgbClr val="2F2F2F"/>
              </a:solidFill>
              <a:effectLst/>
              <a:latin typeface="微软雅黑" panose="020B0503020204020204" pitchFamily="34" charset="-122"/>
              <a:ea typeface="微软雅黑" panose="020B0503020204020204" pitchFamily="34" charset="-122"/>
            </a:endParaRPr>
          </a:p>
          <a:p>
            <a:pPr marL="3086100" lvl="6" indent="-342900" algn="l">
              <a:buFont typeface="Arial" panose="020B0704020202020204" pitchFamily="34" charset="0"/>
              <a:buChar char="•"/>
            </a:pPr>
            <a:endParaRPr lang="zh-CN" altLang="en-US" b="0" i="0" u="none" strike="noStrike" dirty="0">
              <a:solidFill>
                <a:srgbClr val="2F2F2F"/>
              </a:solidFill>
              <a:effectLst/>
              <a:latin typeface="微软雅黑" panose="020B0503020204020204" pitchFamily="34" charset="-122"/>
              <a:ea typeface="微软雅黑" panose="020B0503020204020204" pitchFamily="34" charset="-122"/>
            </a:endParaRPr>
          </a:p>
          <a:p>
            <a:pPr marL="3086100" lvl="6" indent="-342900" algn="l">
              <a:buFont typeface="Arial" panose="020B0704020202020204" pitchFamily="34" charset="0"/>
              <a:buChar char="•"/>
            </a:pPr>
            <a:r>
              <a:rPr lang="zh-CN" altLang="en-US" b="0" i="0" u="none" strike="noStrike" dirty="0">
                <a:solidFill>
                  <a:srgbClr val="2F2F2F"/>
                </a:solidFill>
                <a:effectLst/>
                <a:latin typeface="微软雅黑" panose="020B0503020204020204" pitchFamily="34" charset="-122"/>
                <a:ea typeface="微软雅黑" panose="020B0503020204020204" pitchFamily="34" charset="-122"/>
              </a:rPr>
              <a:t>最近，有个数据刷屏了。2024年考研的人数，是438万。什么概念？2023年是474万。没错，居然出现了下降。这可是9年以来的第一次下降。你说是因为本科生这个基数变少了？还真没有。2023年，咱们国家高校毕业生人数是1158万，预计2024年是1187万。你看，非但没少，还增加了29万。这只能说，从意愿上看，2024年的毕业生，确实没有以前愿意考研了。</a:t>
            </a:r>
            <a:endParaRPr lang="zh-CN" altLang="en-US" b="0" i="0" u="none" strike="noStrike" dirty="0">
              <a:solidFill>
                <a:srgbClr val="2F2F2F"/>
              </a:solidFill>
              <a:effectLst/>
              <a:latin typeface="微软雅黑" panose="020B0503020204020204" pitchFamily="34" charset="-122"/>
              <a:ea typeface="微软雅黑" panose="020B0503020204020204" pitchFamily="34" charset="-122"/>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pPr marL="0" marR="0" lvl="0" indent="0" algn="l" defTabSz="457200" eaLnBrk="1" fontAlgn="auto" latinLnBrk="0" hangingPunct="1">
              <a:lnSpc>
                <a:spcPct val="118000"/>
              </a:lnSpc>
              <a:spcBef>
                <a:spcPts val="0"/>
              </a:spcBef>
              <a:spcAft>
                <a:spcPts val="0"/>
              </a:spcAft>
              <a:buClrTx/>
              <a:buSzTx/>
              <a:buFontTx/>
              <a:buNone/>
              <a:defRPr/>
            </a:pPr>
            <a:endParaRPr lang="zh-CN" altLang="en-US" sz="1800" kern="100" dirty="0">
              <a:effectLst/>
              <a:latin typeface="Times New Roman" panose="02020603050405020304" pitchFamily="18" charset="0"/>
            </a:endParaRPr>
          </a:p>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27447" y="99597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尾页">
    <p:spTree>
      <p:nvGrpSpPr>
        <p:cNvPr id="1" name=""/>
        <p:cNvGrpSpPr/>
        <p:nvPr/>
      </p:nvGrpSpPr>
      <p:grpSpPr>
        <a:xfrm>
          <a:off x="0" y="0"/>
          <a:ext cx="0" cy="0"/>
          <a:chOff x="0" y="0"/>
          <a:chExt cx="0" cy="0"/>
        </a:xfrm>
      </p:grpSpPr>
      <p:pic>
        <p:nvPicPr>
          <p:cNvPr id="45" name="【PPT 尾页】MeterSphere-1920X1080.jpg" descr="【PPT 尾页】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46" name="FIT2CLOUD飞致云 logo 蓝色 无空白.png" descr="FIT2CLOUD飞致云 logo 蓝色 无空白.png"/>
          <p:cNvPicPr>
            <a:picLocks noChangeAspect="1"/>
          </p:cNvPicPr>
          <p:nvPr/>
        </p:nvPicPr>
        <p:blipFill>
          <a:blip r:embed="rId3"/>
          <a:stretch>
            <a:fillRect/>
          </a:stretch>
        </p:blipFill>
        <p:spPr>
          <a:xfrm>
            <a:off x="782053" y="994460"/>
            <a:ext cx="5767727" cy="598576"/>
          </a:xfrm>
          <a:prstGeom prst="rect">
            <a:avLst/>
          </a:prstGeom>
          <a:ln w="12700">
            <a:miter lim="400000"/>
            <a:headEnd/>
            <a:tailEnd/>
          </a:ln>
        </p:spPr>
      </p:pic>
      <p:sp>
        <p:nvSpPr>
          <p:cNvPr id="4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62" name="【PPT封面】MeterSphere 2023（无文字）-1920X1080.jpg" descr="【PPT封面】MeterSphere 2023（无文字）-1920X1080.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2" name="2@2x.png" descr="2@2x.png"/>
          <p:cNvPicPr>
            <a:picLocks noChangeAspect="1"/>
          </p:cNvPicPr>
          <p:nvPr userDrawn="1"/>
        </p:nvPicPr>
        <p:blipFill>
          <a:blip r:embed="rId3"/>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0"/>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5.jpe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38.jpe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microsoft.com/office/2007/relationships/hdphoto" Target="../media/image15.wdp"/><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hyperlink" Target="http://www.metersphere.io" TargetMode="Externa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60.png"/><Relationship Id="rId1" Type="http://schemas.openxmlformats.org/officeDocument/2006/relationships/hyperlink" Target="http://www.metersphere.io" TargetMode="Externa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MeterSphere-反白.png" descr="MeterSphere-反白.png"/>
          <p:cNvPicPr>
            <a:picLocks noChangeAspect="1"/>
          </p:cNvPicPr>
          <p:nvPr/>
        </p:nvPicPr>
        <p:blipFill>
          <a:blip r:embed="rId1"/>
          <a:stretch>
            <a:fillRect/>
          </a:stretch>
        </p:blipFill>
        <p:spPr>
          <a:xfrm>
            <a:off x="8519462" y="4121863"/>
            <a:ext cx="7345079" cy="1383898"/>
          </a:xfrm>
          <a:prstGeom prst="rect">
            <a:avLst/>
          </a:prstGeom>
          <a:ln w="12700">
            <a:miter lim="400000"/>
            <a:headEnd/>
            <a:tailEnd/>
          </a:ln>
        </p:spPr>
      </p:pic>
      <p:sp>
        <p:nvSpPr>
          <p:cNvPr id="3" name="文本框 5"/>
          <p:cNvSpPr txBox="1"/>
          <p:nvPr/>
        </p:nvSpPr>
        <p:spPr>
          <a:xfrm>
            <a:off x="9127629" y="9836719"/>
            <a:ext cx="6128744" cy="67373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dirty="0" err="1"/>
              <a:t>MeterSphere</a:t>
            </a:r>
            <a:r>
              <a:rPr lang="zh-CN" altLang="en-US" dirty="0"/>
              <a:t> 开源社区</a:t>
            </a:r>
            <a:endParaRPr lang="zh-CN" altLang="en-US" dirty="0"/>
          </a:p>
        </p:txBody>
      </p:sp>
      <p:sp>
        <p:nvSpPr>
          <p:cNvPr id="8" name="一站式开源持续测试平台"/>
          <p:cNvSpPr txBox="1"/>
          <p:nvPr/>
        </p:nvSpPr>
        <p:spPr>
          <a:xfrm>
            <a:off x="4662806" y="6603665"/>
            <a:ext cx="15058390" cy="156654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pPr algn="ctr"/>
            <a:r>
              <a:rPr lang="zh-CN" altLang="en-US" dirty="0">
                <a:solidFill>
                  <a:srgbClr val="FFC000"/>
                </a:solidFill>
                <a:sym typeface="+mn-ea"/>
              </a:rPr>
              <a:t>软件测试行业工业界现状解析</a:t>
            </a:r>
            <a:endParaRPr>
              <a:solidFill>
                <a:srgbClr val="FFC000"/>
              </a:solidFill>
              <a:latin typeface="宋体" pitchFamily="2" charset="-122"/>
              <a:ea typeface="宋体" pitchFamily="2" charset="-122"/>
              <a:cs typeface="宋体" pitchFamily="2"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线条"/>
          <p:cNvSpPr/>
          <p:nvPr/>
        </p:nvSpPr>
        <p:spPr>
          <a:xfrm>
            <a:off x="6587068" y="4973420"/>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0" name="1"/>
          <p:cNvSpPr/>
          <p:nvPr/>
        </p:nvSpPr>
        <p:spPr>
          <a:xfrm>
            <a:off x="3326158" y="2787482"/>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1</a:t>
            </a:r>
          </a:p>
        </p:txBody>
      </p:sp>
      <p:sp>
        <p:nvSpPr>
          <p:cNvPr id="121" name="2"/>
          <p:cNvSpPr/>
          <p:nvPr/>
        </p:nvSpPr>
        <p:spPr>
          <a:xfrm>
            <a:off x="3326158" y="5551575"/>
            <a:ext cx="2550951" cy="2612849"/>
          </a:xfrm>
          <a:prstGeom prst="diamond">
            <a:avLst/>
          </a:prstGeom>
          <a:solidFill>
            <a:srgbClr val="783887"/>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2</a:t>
            </a:r>
          </a:p>
        </p:txBody>
      </p:sp>
      <p:sp>
        <p:nvSpPr>
          <p:cNvPr id="122" name="持续测试的兴起与现状"/>
          <p:cNvSpPr txBox="1"/>
          <p:nvPr/>
        </p:nvSpPr>
        <p:spPr>
          <a:xfrm>
            <a:off x="6478873" y="3469065"/>
            <a:ext cx="9834545" cy="1107994"/>
          </a:xfrm>
          <a:prstGeom prst="rect">
            <a:avLst/>
          </a:prstGeom>
          <a:ln w="12700">
            <a:miter lim="400000"/>
          </a:ln>
        </p:spPr>
        <p:txBody>
          <a:bodyPr wrap="square" tIns="91439" bIns="91439">
            <a:spAutoFit/>
          </a:bodyPr>
          <a:lstStyle>
            <a:lvl1pPr algn="l" defTabSz="1828800">
              <a:defRPr sz="60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b="0" dirty="0"/>
              <a:t>软件测试行业现状介绍</a:t>
            </a:r>
            <a:endParaRPr b="0" dirty="0"/>
          </a:p>
        </p:txBody>
      </p:sp>
      <p:sp>
        <p:nvSpPr>
          <p:cNvPr id="123" name="3"/>
          <p:cNvSpPr/>
          <p:nvPr/>
        </p:nvSpPr>
        <p:spPr>
          <a:xfrm>
            <a:off x="3363443" y="8315669"/>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3</a:t>
            </a:r>
          </a:p>
        </p:txBody>
      </p:sp>
      <p:sp>
        <p:nvSpPr>
          <p:cNvPr id="124" name="MeterSphere 加速企业持续测试落地"/>
          <p:cNvSpPr txBox="1"/>
          <p:nvPr/>
        </p:nvSpPr>
        <p:spPr>
          <a:xfrm>
            <a:off x="6516157" y="6233159"/>
            <a:ext cx="9800168"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b="1" dirty="0"/>
              <a:t>软件质量行业调查解读</a:t>
            </a:r>
            <a:endParaRPr b="1" dirty="0"/>
          </a:p>
        </p:txBody>
      </p:sp>
      <p:sp>
        <p:nvSpPr>
          <p:cNvPr id="125" name="线条"/>
          <p:cNvSpPr/>
          <p:nvPr/>
        </p:nvSpPr>
        <p:spPr>
          <a:xfrm>
            <a:off x="6602214" y="7765891"/>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6" name="线条"/>
          <p:cNvSpPr/>
          <p:nvPr/>
        </p:nvSpPr>
        <p:spPr>
          <a:xfrm>
            <a:off x="6639499" y="10454937"/>
            <a:ext cx="14303153"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7" name="MeterSphere 企业版及专业服务"/>
          <p:cNvSpPr txBox="1"/>
          <p:nvPr/>
        </p:nvSpPr>
        <p:spPr>
          <a:xfrm>
            <a:off x="6516157" y="8997253"/>
            <a:ext cx="9834544"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dirty="0"/>
              <a:t>软件测试行业入门准备</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2379998" y="5184011"/>
            <a:ext cx="5692337" cy="1169547"/>
          </a:xfrm>
          <a:prstGeom prst="rect">
            <a:avLst/>
          </a:prstGeom>
          <a:ln w="12700">
            <a:miter lim="400000"/>
          </a:ln>
        </p:spPr>
        <p:txBody>
          <a:bodyPr wrap="square" lIns="91438" tIns="91438" rIns="91438" bIns="91438">
            <a:spAutoFit/>
          </a:bodyPr>
          <a:lstStyle/>
          <a:p>
            <a:pPr defTabSz="1828800">
              <a:defRPr sz="6400">
                <a:solidFill>
                  <a:srgbClr val="5E5E5E"/>
                </a:solidFill>
                <a:latin typeface="Helvetica"/>
                <a:ea typeface="Helvetica"/>
                <a:cs typeface="Helvetica"/>
                <a:sym typeface="Helvetica"/>
              </a:defRPr>
            </a:pPr>
            <a:r>
              <a:rPr lang="en-US" altLang="zh-CN" sz="6400" dirty="0" err="1">
                <a:solidFill>
                  <a:srgbClr val="2975DA"/>
                </a:solidFill>
                <a:latin typeface="Helvetica"/>
              </a:rPr>
              <a:t>TesterHome</a:t>
            </a:r>
            <a:endParaRPr lang="zh-CN" altLang="en-US" sz="6400" dirty="0">
              <a:solidFill>
                <a:srgbClr val="2975DA"/>
              </a:solidFill>
              <a:latin typeface="Helvetica"/>
            </a:endParaRPr>
          </a:p>
        </p:txBody>
      </p:sp>
      <p:pic>
        <p:nvPicPr>
          <p:cNvPr id="10" name="图片 9"/>
          <p:cNvPicPr>
            <a:picLocks noChangeAspect="1"/>
          </p:cNvPicPr>
          <p:nvPr/>
        </p:nvPicPr>
        <p:blipFill>
          <a:blip r:embed="rId1"/>
          <a:stretch>
            <a:fillRect/>
          </a:stretch>
        </p:blipFill>
        <p:spPr>
          <a:xfrm>
            <a:off x="16771256" y="4896652"/>
            <a:ext cx="4069961" cy="1744269"/>
          </a:xfrm>
          <a:prstGeom prst="rect">
            <a:avLst/>
          </a:prstGeom>
        </p:spPr>
      </p:pic>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7567" y="4650998"/>
            <a:ext cx="3966342" cy="2235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45298/Downloads/R-C.jpgR-C"/>
          <p:cNvPicPr>
            <a:picLocks noChangeAspect="1"/>
          </p:cNvPicPr>
          <p:nvPr>
            <p:custDataLst>
              <p:tags r:id="rId1"/>
            </p:custDataLst>
          </p:nvPr>
        </p:nvPicPr>
        <p:blipFill rotWithShape="1">
          <a:blip r:embed="rId2"/>
          <a:srcRect t="7031" b="7031"/>
          <a:stretch>
            <a:fillRect/>
          </a:stretch>
        </p:blipFill>
        <p:spPr>
          <a:xfrm>
            <a:off x="9753678" y="1828760"/>
            <a:ext cx="14630502" cy="10058476"/>
          </a:xfrm>
          <a:custGeom>
            <a:avLst/>
            <a:gdLst/>
            <a:ahLst/>
            <a:cxnLst>
              <a:cxn ang="3">
                <a:pos x="hc" y="t"/>
              </a:cxn>
              <a:cxn ang="cd2">
                <a:pos x="l" y="vc"/>
              </a:cxn>
              <a:cxn ang="cd4">
                <a:pos x="hc" y="b"/>
              </a:cxn>
              <a:cxn ang="0">
                <a:pos x="r" y="vc"/>
              </a:cxn>
            </a:cxnLst>
            <a:rect l="l" t="t" r="r" b="b"/>
            <a:pathLst>
              <a:path w="11520" h="7920">
                <a:moveTo>
                  <a:pt x="0" y="0"/>
                </a:moveTo>
                <a:lnTo>
                  <a:pt x="11520" y="0"/>
                </a:lnTo>
                <a:lnTo>
                  <a:pt x="11520" y="7920"/>
                </a:lnTo>
                <a:lnTo>
                  <a:pt x="0" y="7920"/>
                </a:lnTo>
                <a:lnTo>
                  <a:pt x="0" y="0"/>
                </a:lnTo>
                <a:close/>
              </a:path>
            </a:pathLst>
          </a:custGeom>
        </p:spPr>
      </p:pic>
      <p:sp>
        <p:nvSpPr>
          <p:cNvPr id="9" name="圆角矩形 8"/>
          <p:cNvSpPr/>
          <p:nvPr>
            <p:custDataLst>
              <p:tags r:id="rId3"/>
            </p:custDataLst>
          </p:nvPr>
        </p:nvSpPr>
        <p:spPr>
          <a:xfrm>
            <a:off x="2133600" y="3962400"/>
            <a:ext cx="9448800" cy="6096000"/>
          </a:xfrm>
          <a:prstGeom prst="roundRect">
            <a:avLst>
              <a:gd name="adj" fmla="val 6305"/>
            </a:avLst>
          </a:prstGeom>
          <a:solidFill>
            <a:schemeClr val="lt2"/>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lt1"/>
              </a:solidFill>
              <a:latin typeface="微软雅黑" panose="020B0503020204020204" pitchFamily="34" charset="-122"/>
              <a:ea typeface="微软雅黑" panose="020B0503020204020204" pitchFamily="34" charset="-122"/>
            </a:endParaRPr>
          </a:p>
        </p:txBody>
      </p:sp>
      <p:cxnSp>
        <p:nvCxnSpPr>
          <p:cNvPr id="12" name="直接箭头连接符 11"/>
          <p:cNvCxnSpPr/>
          <p:nvPr>
            <p:custDataLst>
              <p:tags r:id="rId4"/>
            </p:custDataLst>
          </p:nvPr>
        </p:nvCxnSpPr>
        <p:spPr>
          <a:xfrm>
            <a:off x="10668000" y="9448800"/>
            <a:ext cx="342900" cy="0"/>
          </a:xfrm>
          <a:prstGeom prst="straightConnector1">
            <a:avLst/>
          </a:prstGeom>
          <a:ln w="25400" cap="flat">
            <a:solidFill>
              <a:schemeClr val="accent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5"/>
            </p:custDataLst>
          </p:nvPr>
        </p:nvSpPr>
        <p:spPr>
          <a:xfrm>
            <a:off x="2493010" y="4876800"/>
            <a:ext cx="9050020" cy="3963035"/>
          </a:xfrm>
          <a:prstGeom prst="rect">
            <a:avLst/>
          </a:prstGeom>
          <a:noFill/>
          <a:ln w="3175">
            <a:noFill/>
            <a:prstDash val="dash"/>
          </a:ln>
        </p:spPr>
        <p:txBody>
          <a:bodyPr wrap="square" lIns="127000" tIns="50800" rIns="127000" bIns="508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rPr>
              <a:t>中国软件测试从业人员</a:t>
            </a:r>
            <a:endParaRPr lang="zh-CN" altLang="en-US"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endParaRPr>
          </a:p>
          <a:p>
            <a:pPr marL="0" lvl="0" indent="0" algn="l" fontAlgn="auto">
              <a:lnSpc>
                <a:spcPct val="120000"/>
              </a:lnSpc>
              <a:spcBef>
                <a:spcPts val="0"/>
              </a:spcBef>
              <a:spcAft>
                <a:spcPts val="800"/>
              </a:spcAft>
              <a:buSzPct val="100000"/>
              <a:buNone/>
            </a:pPr>
            <a:r>
              <a:rPr altLang="zh-CN"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rPr>
              <a:t>       ——</a:t>
            </a:r>
            <a:r>
              <a:rPr lang="zh-CN" altLang="en-US"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rPr>
              <a:t>所在公司的基本属性</a:t>
            </a:r>
            <a:endParaRPr lang="zh-CN" altLang="en-US"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endParaRPr>
          </a:p>
        </p:txBody>
      </p:sp>
    </p:spTree>
    <p:custDataLst>
      <p:tags r:id="rId6"/>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行业或领域分布</a:t>
            </a:r>
            <a:endParaRPr lang="zh-CN" altLang="en-US" sz="6400" dirty="0">
              <a:solidFill>
                <a:srgbClr val="5E5E5E"/>
              </a:solidFill>
              <a:latin typeface="Helvetica"/>
              <a:ea typeface="宋体" pitchFamily="2" charset="-122"/>
            </a:endParaRPr>
          </a:p>
        </p:txBody>
      </p:sp>
      <p:pic>
        <p:nvPicPr>
          <p:cNvPr id="2" name="图片 1" descr="行业分布"/>
          <p:cNvPicPr>
            <a:picLocks noChangeAspect="1"/>
          </p:cNvPicPr>
          <p:nvPr/>
        </p:nvPicPr>
        <p:blipFill>
          <a:blip r:embed="rId1"/>
          <a:stretch>
            <a:fillRect/>
          </a:stretch>
        </p:blipFill>
        <p:spPr>
          <a:xfrm>
            <a:off x="1284605" y="3917950"/>
            <a:ext cx="12261215" cy="7682230"/>
          </a:xfrm>
          <a:prstGeom prst="rect">
            <a:avLst/>
          </a:prstGeom>
        </p:spPr>
      </p:pic>
      <p:sp>
        <p:nvSpPr>
          <p:cNvPr id="9" name="文本框 8"/>
          <p:cNvSpPr txBox="1"/>
          <p:nvPr/>
        </p:nvSpPr>
        <p:spPr>
          <a:xfrm>
            <a:off x="13671550" y="2645410"/>
            <a:ext cx="10064115" cy="102273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lang="zh-CN" altLang="en-US" b="0">
                <a:latin typeface="宋体" pitchFamily="2" charset="-122"/>
                <a:ea typeface="宋体" pitchFamily="2" charset="-122"/>
                <a:cs typeface="宋体" pitchFamily="2" charset="-122"/>
                <a:sym typeface="Helvetica Neue" panose="02000503000000020004"/>
              </a:rPr>
              <a:t>2023年软件测试从业人员在</a:t>
            </a:r>
            <a:r>
              <a:rPr lang="zh-CN" altLang="en-US">
                <a:solidFill>
                  <a:srgbClr val="FF0000"/>
                </a:solidFill>
                <a:latin typeface="宋体" pitchFamily="2" charset="-122"/>
                <a:ea typeface="宋体" pitchFamily="2" charset="-122"/>
                <a:cs typeface="宋体" pitchFamily="2" charset="-122"/>
                <a:sym typeface="Helvetica Neue" panose="02000503000000020004"/>
              </a:rPr>
              <a:t>通信及互联网行业</a:t>
            </a:r>
            <a:r>
              <a:rPr lang="zh-CN" altLang="en-US" b="0">
                <a:latin typeface="宋体" pitchFamily="2" charset="-122"/>
                <a:ea typeface="宋体" pitchFamily="2" charset="-122"/>
                <a:cs typeface="宋体" pitchFamily="2" charset="-122"/>
                <a:sym typeface="Helvetica Neue" panose="02000503000000020004"/>
              </a:rPr>
              <a:t>占比</a:t>
            </a:r>
            <a:r>
              <a:rPr lang="zh-CN" altLang="en-US">
                <a:solidFill>
                  <a:srgbClr val="FF0000"/>
                </a:solidFill>
                <a:latin typeface="宋体" pitchFamily="2" charset="-122"/>
                <a:ea typeface="宋体" pitchFamily="2" charset="-122"/>
                <a:cs typeface="宋体" pitchFamily="2" charset="-122"/>
                <a:sym typeface="Helvetica Neue" panose="02000503000000020004"/>
              </a:rPr>
              <a:t>最大</a:t>
            </a:r>
            <a:r>
              <a:rPr lang="zh-CN" altLang="en-US" b="0">
                <a:latin typeface="宋体" pitchFamily="2" charset="-122"/>
                <a:ea typeface="宋体" pitchFamily="2" charset="-122"/>
                <a:cs typeface="宋体" pitchFamily="2" charset="-122"/>
                <a:sym typeface="Helvetica Neue" panose="02000503000000020004"/>
              </a:rPr>
              <a:t>，为19.8%;其次为</a:t>
            </a:r>
            <a:r>
              <a:rPr lang="zh-CN" altLang="en-US">
                <a:solidFill>
                  <a:srgbClr val="FF0000"/>
                </a:solidFill>
                <a:latin typeface="宋体" pitchFamily="2" charset="-122"/>
                <a:ea typeface="宋体" pitchFamily="2" charset="-122"/>
                <a:cs typeface="宋体" pitchFamily="2" charset="-122"/>
                <a:sym typeface="Helvetica Neue" panose="02000503000000020004"/>
              </a:rPr>
              <a:t>金融保险行业</a:t>
            </a:r>
            <a:r>
              <a:rPr lang="zh-CN" altLang="en-US" b="0">
                <a:latin typeface="宋体" pitchFamily="2" charset="-122"/>
                <a:ea typeface="宋体" pitchFamily="2" charset="-122"/>
                <a:cs typeface="宋体" pitchFamily="2" charset="-122"/>
                <a:sym typeface="Helvetica Neue" panose="02000503000000020004"/>
              </a:rPr>
              <a:t>和</a:t>
            </a:r>
            <a:r>
              <a:rPr lang="zh-CN" altLang="en-US">
                <a:solidFill>
                  <a:srgbClr val="FF0000"/>
                </a:solidFill>
                <a:latin typeface="宋体" pitchFamily="2" charset="-122"/>
                <a:ea typeface="宋体" pitchFamily="2" charset="-122"/>
                <a:cs typeface="宋体" pitchFamily="2" charset="-122"/>
                <a:sym typeface="Helvetica Neue" panose="02000503000000020004"/>
              </a:rPr>
              <a:t>应用软件行业</a:t>
            </a:r>
            <a:r>
              <a:rPr lang="zh-CN" altLang="en-US" b="0">
                <a:latin typeface="宋体" pitchFamily="2" charset="-122"/>
                <a:ea typeface="宋体" pitchFamily="2" charset="-122"/>
                <a:cs typeface="宋体" pitchFamily="2" charset="-122"/>
                <a:sym typeface="Helvetica Neue" panose="02000503000000020004"/>
              </a:rPr>
              <a:t>，分别占比17.8%和10.6%。</a:t>
            </a:r>
            <a:endParaRPr kumimoji="0" lang="zh-CN" altLang="en-US"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lang="zh-CN" altLang="en-US" b="0">
                <a:latin typeface="宋体" pitchFamily="2" charset="-122"/>
                <a:ea typeface="宋体" pitchFamily="2" charset="-122"/>
                <a:cs typeface="宋体" pitchFamily="2" charset="-122"/>
                <a:sym typeface="Helvetica Neue" panose="02000503000000020004"/>
              </a:rPr>
              <a:t>本次调查数据显示，测试人员所属公司行业主要在通信及互联网行业、金融保险行业、应用软件行业和军工政府行业，占总体58.6%。基础软件及PC行业和教育行业占比相近，占总体的17.7%,其他行业的比例略有差异。值得一提的是，今年</a:t>
            </a:r>
            <a:r>
              <a:rPr lang="zh-CN" altLang="en-US">
                <a:solidFill>
                  <a:srgbClr val="FF0000"/>
                </a:solidFill>
                <a:latin typeface="宋体" pitchFamily="2" charset="-122"/>
                <a:ea typeface="宋体" pitchFamily="2" charset="-122"/>
                <a:cs typeface="宋体" pitchFamily="2" charset="-122"/>
                <a:sym typeface="Helvetica Neue" panose="02000503000000020004"/>
              </a:rPr>
              <a:t>增加</a:t>
            </a:r>
            <a:r>
              <a:rPr lang="zh-CN" altLang="en-US" b="0">
                <a:latin typeface="宋体" pitchFamily="2" charset="-122"/>
                <a:ea typeface="宋体" pitchFamily="2" charset="-122"/>
                <a:cs typeface="宋体" pitchFamily="2" charset="-122"/>
                <a:sym typeface="Helvetica Neue" panose="02000503000000020004"/>
              </a:rPr>
              <a:t>了</a:t>
            </a:r>
            <a:r>
              <a:rPr lang="zh-CN" altLang="en-US">
                <a:solidFill>
                  <a:srgbClr val="FF0000"/>
                </a:solidFill>
                <a:latin typeface="宋体" pitchFamily="2" charset="-122"/>
                <a:ea typeface="宋体" pitchFamily="2" charset="-122"/>
                <a:cs typeface="宋体" pitchFamily="2" charset="-122"/>
                <a:sym typeface="Helvetica Neue" panose="02000503000000020004"/>
              </a:rPr>
              <a:t>车载设备及汽车行业</a:t>
            </a:r>
            <a:r>
              <a:rPr lang="zh-CN" altLang="en-US" b="0">
                <a:solidFill>
                  <a:srgbClr val="FF0000"/>
                </a:solidFill>
                <a:latin typeface="宋体" pitchFamily="2" charset="-122"/>
                <a:ea typeface="宋体" pitchFamily="2" charset="-122"/>
                <a:cs typeface="宋体" pitchFamily="2" charset="-122"/>
                <a:sym typeface="Helvetica Neue" panose="02000503000000020004"/>
              </a:rPr>
              <a:t>、</a:t>
            </a:r>
            <a:r>
              <a:rPr lang="zh-CN" altLang="en-US">
                <a:solidFill>
                  <a:srgbClr val="FF0000"/>
                </a:solidFill>
                <a:latin typeface="宋体" pitchFamily="2" charset="-122"/>
                <a:ea typeface="宋体" pitchFamily="2" charset="-122"/>
                <a:cs typeface="宋体" pitchFamily="2" charset="-122"/>
                <a:sym typeface="Helvetica Neue" panose="02000503000000020004"/>
              </a:rPr>
              <a:t>人工智能领域</a:t>
            </a:r>
            <a:r>
              <a:rPr lang="zh-CN" altLang="en-US" b="0">
                <a:solidFill>
                  <a:schemeClr val="tx1"/>
                </a:solidFill>
                <a:latin typeface="宋体" pitchFamily="2" charset="-122"/>
                <a:ea typeface="宋体" pitchFamily="2" charset="-122"/>
                <a:cs typeface="宋体" pitchFamily="2" charset="-122"/>
                <a:sym typeface="Helvetica Neue" panose="02000503000000020004"/>
              </a:rPr>
              <a:t>和</a:t>
            </a:r>
            <a:r>
              <a:rPr lang="zh-CN" altLang="en-US">
                <a:solidFill>
                  <a:srgbClr val="FF0000"/>
                </a:solidFill>
                <a:latin typeface="宋体" pitchFamily="2" charset="-122"/>
                <a:ea typeface="宋体" pitchFamily="2" charset="-122"/>
                <a:cs typeface="宋体" pitchFamily="2" charset="-122"/>
                <a:sym typeface="Helvetica Neue" panose="02000503000000020004"/>
              </a:rPr>
              <a:t>游戏领域</a:t>
            </a:r>
            <a:r>
              <a:rPr lang="zh-CN" altLang="en-US" b="0">
                <a:solidFill>
                  <a:schemeClr val="tx1"/>
                </a:solidFill>
                <a:latin typeface="宋体" pitchFamily="2" charset="-122"/>
                <a:ea typeface="宋体" pitchFamily="2" charset="-122"/>
                <a:cs typeface="宋体" pitchFamily="2" charset="-122"/>
                <a:sym typeface="Helvetica Neue" panose="02000503000000020004"/>
              </a:rPr>
              <a:t>三个选项</a:t>
            </a:r>
            <a:r>
              <a:rPr lang="zh-CN" altLang="en-US" b="0">
                <a:latin typeface="宋体" pitchFamily="2" charset="-122"/>
                <a:ea typeface="宋体" pitchFamily="2" charset="-122"/>
                <a:cs typeface="宋体" pitchFamily="2" charset="-122"/>
                <a:sym typeface="Helvetica Neue" panose="02000503000000020004"/>
              </a:rPr>
              <a:t>，占总体的12.7%。随着基础软件的蓬勃发展，不断催生新产品、新业态、新模式，对测试人才的需求也会越来越大。预计在未来的几年中通信及互联网行业、金融保险行业还是测试人员所在的主要领域，车载设备及汽车行业和人工智能领域也将迎头赶上。</a:t>
            </a:r>
            <a:endPar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行业或领域分布</a:t>
            </a:r>
            <a:endParaRPr lang="zh-CN" altLang="en-US" sz="6400" dirty="0">
              <a:solidFill>
                <a:srgbClr val="5E5E5E"/>
              </a:solidFill>
              <a:latin typeface="Helvetica"/>
              <a:ea typeface="宋体" pitchFamily="2" charset="-122"/>
            </a:endParaRPr>
          </a:p>
        </p:txBody>
      </p:sp>
      <p:pic>
        <p:nvPicPr>
          <p:cNvPr id="5" name="图片 4" descr="行业历年"/>
          <p:cNvPicPr>
            <a:picLocks noChangeAspect="1"/>
          </p:cNvPicPr>
          <p:nvPr/>
        </p:nvPicPr>
        <p:blipFill>
          <a:blip r:embed="rId1"/>
          <a:stretch>
            <a:fillRect/>
          </a:stretch>
        </p:blipFill>
        <p:spPr>
          <a:xfrm>
            <a:off x="939800" y="2645410"/>
            <a:ext cx="12143105" cy="10441305"/>
          </a:xfrm>
          <a:prstGeom prst="rect">
            <a:avLst/>
          </a:prstGeom>
        </p:spPr>
      </p:pic>
      <p:sp>
        <p:nvSpPr>
          <p:cNvPr id="3" name="文本框 2"/>
          <p:cNvSpPr txBox="1"/>
          <p:nvPr/>
        </p:nvSpPr>
        <p:spPr>
          <a:xfrm>
            <a:off x="13686155" y="2645410"/>
            <a:ext cx="10415270" cy="105149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与往年数据分析比较，今年数据有一些变动。</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通讯及互联网行业仍占主要部分</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，但与2022年相比，下降了8.9%。</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金融保险行业</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占比较2022年有所回升，提高了2.4%。这与近年来国内传统金融行业转型密不可分，金融科技产业和保险产业生态不断完善，金融保险行业依然稳定保持着对测试人员的需求。基础软件及PC和应用软件行业同比2022年的数据分别下降了1.8%和7.1%。工业控制同比去年有小幅度波动；</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今年新增加</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的</a:t>
            </a:r>
            <a:r>
              <a:rPr kumimoji="0" lang="zh-CN" altLang="en-US" sz="3200" b="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车载设备及汽车行业、人工智能行业、游戏领域占总体的12.7%</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,这表明了大家就业选择的多样性。在占比2.6%的其他行业选项中，主要以医疗行业、制造业为主。</a:t>
            </a:r>
            <a:r>
              <a:rPr kumimoji="0" lang="zh-CN" altLang="en-US" sz="320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本次调研数据也从侧面展现了随着科学技术的进步和发展，测试技术已逐步渗透到国民经济建设的各个行业领域，为各领域提供强有力的技术支撑</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a:t>
            </a:r>
            <a:endPar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团队规模分布</a:t>
            </a:r>
            <a:endParaRPr lang="zh-CN" altLang="en-US" sz="6400" dirty="0">
              <a:solidFill>
                <a:srgbClr val="5E5E5E"/>
              </a:solidFill>
              <a:latin typeface="Helvetica"/>
              <a:ea typeface="宋体" pitchFamily="2" charset="-122"/>
            </a:endParaRPr>
          </a:p>
        </p:txBody>
      </p:sp>
      <p:sp>
        <p:nvSpPr>
          <p:cNvPr id="3" name="文本框 2"/>
          <p:cNvSpPr txBox="1"/>
          <p:nvPr/>
        </p:nvSpPr>
        <p:spPr>
          <a:xfrm>
            <a:off x="13686155" y="2645410"/>
            <a:ext cx="10415270" cy="84518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IT技术飞速发展的21世纪，软件测试需求成了企业必不可少的先决条件。从本次调查数据可知，测试团队的规模在</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31-50名</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和</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10名</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以下的测试团队</a:t>
            </a:r>
            <a:r>
              <a:rPr kumimoji="0" lang="zh-CN" altLang="en-US" sz="3200" i="0" u="none" strike="noStrike" cap="none" spc="0" normalizeH="0" baseline="0">
                <a:ln>
                  <a:noFill/>
                </a:ln>
                <a:solidFill>
                  <a:schemeClr val="tx1"/>
                </a:solidFill>
                <a:effectLst/>
                <a:uFillTx/>
                <a:latin typeface="宋体" pitchFamily="2" charset="-122"/>
                <a:ea typeface="宋体" pitchFamily="2" charset="-122"/>
                <a:cs typeface="宋体" pitchFamily="2" charset="-122"/>
                <a:sym typeface="Helvetica Neue" panose="02000503000000020004"/>
              </a:rPr>
              <a:t>最多</a:t>
            </a:r>
            <a:r>
              <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rPr>
              <a:t>，分别占受调查者的33.7%和21.8%;其次是51-70名的测试团队，占18.9%;其他规模的测试团队均有一定占比。51Testing认为很多中小型企业小型项目居多，项目类别相对单一，研发周期较短，或是项目经费有限，小型测试团队即可满足日常测试需求。另外在大型公司，尤其是互联网行业，大中型项目居多，项目涉及范围广，类别覆盖各个领域，产品更新迭代快，对于软件质量要求更高，因此需要大量测试人才才能满足项目需求。</a:t>
            </a:r>
            <a:endParaRPr kumimoji="0" lang="zh-CN" altLang="en-US" sz="3200" b="0" i="0" u="none" strike="noStrike" cap="none" spc="0" normalizeH="0" baseline="0">
              <a:ln>
                <a:noFill/>
              </a:ln>
              <a:solidFill>
                <a:srgbClr val="000000"/>
              </a:solidFill>
              <a:effectLst/>
              <a:uFillTx/>
              <a:latin typeface="宋体" pitchFamily="2" charset="-122"/>
              <a:ea typeface="宋体" pitchFamily="2" charset="-122"/>
              <a:cs typeface="宋体" pitchFamily="2" charset="-122"/>
              <a:sym typeface="Helvetica Neue" panose="02000503000000020004"/>
            </a:endParaRPr>
          </a:p>
        </p:txBody>
      </p:sp>
      <p:pic>
        <p:nvPicPr>
          <p:cNvPr id="2" name="图片 1" descr="团队规模"/>
          <p:cNvPicPr>
            <a:picLocks noChangeAspect="1"/>
          </p:cNvPicPr>
          <p:nvPr/>
        </p:nvPicPr>
        <p:blipFill>
          <a:blip r:embed="rId1"/>
          <a:stretch>
            <a:fillRect/>
          </a:stretch>
        </p:blipFill>
        <p:spPr>
          <a:xfrm>
            <a:off x="1500505" y="3650933"/>
            <a:ext cx="11766550" cy="644080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开展测试工作的形式</a:t>
            </a:r>
            <a:endParaRPr lang="zh-CN" altLang="en-US" sz="6400" dirty="0">
              <a:solidFill>
                <a:srgbClr val="5E5E5E"/>
              </a:solidFill>
              <a:latin typeface="Helvetica"/>
              <a:ea typeface="宋体" pitchFamily="2" charset="-122"/>
            </a:endParaRPr>
          </a:p>
        </p:txBody>
      </p:sp>
      <p:sp>
        <p:nvSpPr>
          <p:cNvPr id="3" name="文本框 2"/>
          <p:cNvSpPr txBox="1"/>
          <p:nvPr/>
        </p:nvSpPr>
        <p:spPr>
          <a:xfrm>
            <a:off x="13686155" y="2928620"/>
            <a:ext cx="10415270" cy="8705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从调查数据可知，测试</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公司自研产品</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的形式</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占绝大部分</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，占39.9%;由此可见，企业</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更加注重</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对自研产品的测试，自研产品价值更大，带来的收益更多，需要测试人员严格把控品质。在</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公司内进行</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客户产品和系统的测试占比31.0%;</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客户现场进行</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客户产品和系统的测试占20.6%;</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第三方评测机构检测和其他，分别占比5.8%和2.7%。其他测试工作形式主要以验收测试、以上选项都包含为主。</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数据表明公司对自研产品的测试需求最大，占绝大多数，是企业重点测试的对象；其次就是外包也占一定比例，外包又分为外包驻场和外包离岸，今年外包离岸的占比较高。没有自己的测试团队的公司进行产品测试时，会选择外包给专业的测试团队，还能节约成本。</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4" name="图片 3" descr="测试工作分布"/>
          <p:cNvPicPr>
            <a:picLocks noChangeAspect="1"/>
          </p:cNvPicPr>
          <p:nvPr/>
        </p:nvPicPr>
        <p:blipFill>
          <a:blip r:embed="rId1"/>
          <a:stretch>
            <a:fillRect/>
          </a:stretch>
        </p:blipFill>
        <p:spPr>
          <a:xfrm>
            <a:off x="1589405" y="4086860"/>
            <a:ext cx="11482070" cy="638873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需求评审的类别</a:t>
            </a:r>
            <a:endParaRPr lang="zh-CN" altLang="en-US" sz="6400" dirty="0">
              <a:solidFill>
                <a:srgbClr val="5E5E5E"/>
              </a:solidFill>
              <a:latin typeface="Helvetica"/>
              <a:ea typeface="宋体" pitchFamily="2" charset="-122"/>
            </a:endParaRPr>
          </a:p>
        </p:txBody>
      </p:sp>
      <p:sp>
        <p:nvSpPr>
          <p:cNvPr id="3" name="文本框 2"/>
          <p:cNvSpPr txBox="1"/>
          <p:nvPr/>
        </p:nvSpPr>
        <p:spPr>
          <a:xfrm>
            <a:off x="13686155" y="2785745"/>
            <a:ext cx="10415270" cy="8705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在测试工作进行的需求评审中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需求负责人，开发人员，测试人员在一起开会评审</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和</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有正式的0A流程工具来记录评审结果</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是</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主要</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的评审类型。</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根据本次调研数据可知，需求评审的类别中比例最高的是需求负责人，开发人员，测试人员在一起开会评审和有正式的0A流程工具来记录评审结果，均占56.9%,然后是以“线下阅读文档，各自发出意见”为形式来完成评审和需求评审无明确的书面记录，分别占20.6%和13.7%。有6.4%的公司无0A流程，但有书面文件来记录评审结果。</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2" name="图片 1" descr="需求评审"/>
          <p:cNvPicPr>
            <a:picLocks noChangeAspect="1"/>
          </p:cNvPicPr>
          <p:nvPr/>
        </p:nvPicPr>
        <p:blipFill>
          <a:blip r:embed="rId1"/>
          <a:stretch>
            <a:fillRect/>
          </a:stretch>
        </p:blipFill>
        <p:spPr>
          <a:xfrm>
            <a:off x="1231265" y="3929380"/>
            <a:ext cx="11494135" cy="641794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进行动态测试的类型</a:t>
            </a:r>
            <a:endParaRPr lang="zh-CN" altLang="en-US" sz="6400" dirty="0">
              <a:solidFill>
                <a:srgbClr val="5E5E5E"/>
              </a:solidFill>
              <a:latin typeface="Helvetica"/>
              <a:ea typeface="宋体" pitchFamily="2" charset="-122"/>
            </a:endParaRPr>
          </a:p>
        </p:txBody>
      </p:sp>
      <p:sp>
        <p:nvSpPr>
          <p:cNvPr id="3" name="文本框 2"/>
          <p:cNvSpPr txBox="1"/>
          <p:nvPr/>
        </p:nvSpPr>
        <p:spPr>
          <a:xfrm>
            <a:off x="13305155" y="2785745"/>
            <a:ext cx="10796270" cy="87052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系统功能测试、兼容性测试、集成/联调测试</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是公司动态测试的最主要的三大类型。</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根据本次调研数据可知，系统功能测试是公司进行最主要的动态测试类型，占61.7%;其次是兼容性测试和集成/联调测试，分别占46.5%和41%;验收测试选项占比22.6%;压力/容量测试和单元/模块测试比例分别为37.3%和36.6%;在4.5%的其他类别中，主要以接口测试、自动化测试为主；本次调查显示，有9.6%的公司不做动态测试。</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4" name="图片 3" descr="动态测试"/>
          <p:cNvPicPr>
            <a:picLocks noChangeAspect="1"/>
          </p:cNvPicPr>
          <p:nvPr/>
        </p:nvPicPr>
        <p:blipFill>
          <a:blip r:embed="rId1"/>
          <a:stretch>
            <a:fillRect/>
          </a:stretch>
        </p:blipFill>
        <p:spPr>
          <a:xfrm>
            <a:off x="1407160" y="3884613"/>
            <a:ext cx="11227435" cy="650748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a:t>
            </a:r>
            <a:r>
              <a:rPr lang="en-US" altLang="zh-CN" sz="6400" dirty="0">
                <a:solidFill>
                  <a:srgbClr val="5E5E5E"/>
                </a:solidFill>
                <a:latin typeface="Helvetica"/>
                <a:ea typeface="宋体" pitchFamily="2" charset="-122"/>
              </a:rPr>
              <a:t>Web</a:t>
            </a:r>
            <a:r>
              <a:rPr lang="zh-CN" altLang="en-US" sz="6400" dirty="0">
                <a:solidFill>
                  <a:srgbClr val="5E5E5E"/>
                </a:solidFill>
                <a:latin typeface="Helvetica"/>
                <a:ea typeface="宋体" pitchFamily="2" charset="-122"/>
              </a:rPr>
              <a:t>端自动化工具类型</a:t>
            </a:r>
            <a:endParaRPr lang="zh-CN" altLang="en-US" sz="6400" dirty="0">
              <a:solidFill>
                <a:srgbClr val="5E5E5E"/>
              </a:solidFill>
              <a:latin typeface="Helvetica"/>
              <a:ea typeface="宋体" pitchFamily="2" charset="-122"/>
            </a:endParaRPr>
          </a:p>
        </p:txBody>
      </p:sp>
      <p:sp>
        <p:nvSpPr>
          <p:cNvPr id="3" name="文本框 2"/>
          <p:cNvSpPr txBox="1"/>
          <p:nvPr/>
        </p:nvSpPr>
        <p:spPr>
          <a:xfrm>
            <a:off x="12937490" y="2785745"/>
            <a:ext cx="10906125" cy="8971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Selenium</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、RobotFramework、公司自主研发的工具是2023年公司常用的web端自动化测试工具。</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根据2023年调查统计结果来看，公司最常用的web端自动化测试工具中，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Selenium所占比重最高</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，占比51.9%;RobotFramework占比21.1%,位居第二；第三是公司自主研发的工具，占比18.5%。其他，主要以不做自动化测试为主，少部分使用Postman和Jmeter,占比7.9%;QTP/UFT占比16.8%;RFT也有公司使用占8.7%。</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2" name="图片 1" descr="web端自动化"/>
          <p:cNvPicPr>
            <a:picLocks noChangeAspect="1"/>
          </p:cNvPicPr>
          <p:nvPr/>
        </p:nvPicPr>
        <p:blipFill>
          <a:blip r:embed="rId1"/>
          <a:stretch>
            <a:fillRect/>
          </a:stretch>
        </p:blipFill>
        <p:spPr>
          <a:xfrm>
            <a:off x="361950" y="3871595"/>
            <a:ext cx="11965940" cy="680021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线条"/>
          <p:cNvSpPr/>
          <p:nvPr/>
        </p:nvSpPr>
        <p:spPr>
          <a:xfrm>
            <a:off x="6587068" y="4973420"/>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0" name="1"/>
          <p:cNvSpPr/>
          <p:nvPr/>
        </p:nvSpPr>
        <p:spPr>
          <a:xfrm>
            <a:off x="3326158" y="2787482"/>
            <a:ext cx="2550951" cy="2612849"/>
          </a:xfrm>
          <a:prstGeom prst="diamond">
            <a:avLst/>
          </a:prstGeom>
          <a:solidFill>
            <a:srgbClr val="783887"/>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1</a:t>
            </a:r>
          </a:p>
        </p:txBody>
      </p:sp>
      <p:sp>
        <p:nvSpPr>
          <p:cNvPr id="121" name="2"/>
          <p:cNvSpPr/>
          <p:nvPr/>
        </p:nvSpPr>
        <p:spPr>
          <a:xfrm>
            <a:off x="3326158" y="5551575"/>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2</a:t>
            </a:r>
          </a:p>
        </p:txBody>
      </p:sp>
      <p:sp>
        <p:nvSpPr>
          <p:cNvPr id="122" name="持续测试的兴起与现状"/>
          <p:cNvSpPr txBox="1"/>
          <p:nvPr/>
        </p:nvSpPr>
        <p:spPr>
          <a:xfrm>
            <a:off x="6478873" y="3469065"/>
            <a:ext cx="9834545" cy="1107994"/>
          </a:xfrm>
          <a:prstGeom prst="rect">
            <a:avLst/>
          </a:prstGeom>
          <a:ln w="12700">
            <a:miter lim="400000"/>
          </a:ln>
        </p:spPr>
        <p:txBody>
          <a:bodyPr wrap="square" tIns="91439" bIns="91439">
            <a:spAutoFit/>
          </a:bodyPr>
          <a:lstStyle>
            <a:lvl1pPr algn="l" defTabSz="1828800">
              <a:defRPr sz="60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dirty="0"/>
              <a:t>软件测试行业现状介绍</a:t>
            </a:r>
            <a:endParaRPr dirty="0"/>
          </a:p>
        </p:txBody>
      </p:sp>
      <p:sp>
        <p:nvSpPr>
          <p:cNvPr id="123" name="3"/>
          <p:cNvSpPr/>
          <p:nvPr/>
        </p:nvSpPr>
        <p:spPr>
          <a:xfrm>
            <a:off x="3363443" y="8315669"/>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3</a:t>
            </a:r>
          </a:p>
        </p:txBody>
      </p:sp>
      <p:sp>
        <p:nvSpPr>
          <p:cNvPr id="124" name="MeterSphere 加速企业持续测试落地"/>
          <p:cNvSpPr txBox="1"/>
          <p:nvPr/>
        </p:nvSpPr>
        <p:spPr>
          <a:xfrm>
            <a:off x="6516157" y="6233159"/>
            <a:ext cx="9800168"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dirty="0"/>
              <a:t>软件质量行业调查解读</a:t>
            </a:r>
            <a:endParaRPr dirty="0"/>
          </a:p>
        </p:txBody>
      </p:sp>
      <p:sp>
        <p:nvSpPr>
          <p:cNvPr id="125" name="线条"/>
          <p:cNvSpPr/>
          <p:nvPr/>
        </p:nvSpPr>
        <p:spPr>
          <a:xfrm>
            <a:off x="6602214" y="7765891"/>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6" name="线条"/>
          <p:cNvSpPr/>
          <p:nvPr/>
        </p:nvSpPr>
        <p:spPr>
          <a:xfrm>
            <a:off x="6639499" y="10454937"/>
            <a:ext cx="14303153"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7" name="MeterSphere 企业版及专业服务"/>
          <p:cNvSpPr txBox="1"/>
          <p:nvPr/>
        </p:nvSpPr>
        <p:spPr>
          <a:xfrm>
            <a:off x="6516157" y="8997253"/>
            <a:ext cx="9834544"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dirty="0"/>
              <a:t>软件测试行业入门准备</a:t>
            </a:r>
            <a:endParaRPr dirty="0"/>
          </a:p>
        </p:txBody>
      </p:sp>
      <p:sp>
        <p:nvSpPr>
          <p:cNvPr id="11" name="MeterSphere 企业版及专业服务"/>
          <p:cNvSpPr txBox="1"/>
          <p:nvPr/>
        </p:nvSpPr>
        <p:spPr>
          <a:xfrm>
            <a:off x="6602213" y="10622874"/>
            <a:ext cx="14418343"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常用的移动应用自动化工具类型</a:t>
            </a:r>
            <a:endParaRPr lang="zh-CN" altLang="en-US" sz="6400" dirty="0">
              <a:solidFill>
                <a:srgbClr val="5E5E5E"/>
              </a:solidFill>
              <a:latin typeface="Helvetica"/>
              <a:ea typeface="宋体" pitchFamily="2" charset="-122"/>
            </a:endParaRPr>
          </a:p>
        </p:txBody>
      </p:sp>
      <p:sp>
        <p:nvSpPr>
          <p:cNvPr id="3" name="文本框 2"/>
          <p:cNvSpPr txBox="1"/>
          <p:nvPr/>
        </p:nvSpPr>
        <p:spPr>
          <a:xfrm>
            <a:off x="12937490" y="2785745"/>
            <a:ext cx="10906125" cy="8971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在2023年公司常用的</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移动应用</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自动化测试工具中，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Appium</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稳居首位。</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根据本次调查数据显示，公司常用的移动应用自动化测试工具仍为Appium,占38.8%;其次是UIAutomator,占比24.3%;其他选项占比15.5%;其他类别中，主要以不做移动端自动化测试为主；Airtest占比15.6%。剩下的选项中，公司自主研发工具占21%,Monkeyrunner和Monkey各占14%和17.8%。</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8" name="图片 7" descr="app测试"/>
          <p:cNvPicPr>
            <a:picLocks noChangeAspect="1"/>
          </p:cNvPicPr>
          <p:nvPr/>
        </p:nvPicPr>
        <p:blipFill>
          <a:blip r:embed="rId1"/>
          <a:stretch>
            <a:fillRect/>
          </a:stretch>
        </p:blipFill>
        <p:spPr>
          <a:xfrm>
            <a:off x="404495" y="3871595"/>
            <a:ext cx="11906250" cy="680021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常用的性能测试工具</a:t>
            </a:r>
            <a:endParaRPr lang="zh-CN" altLang="en-US" sz="6400" dirty="0">
              <a:solidFill>
                <a:srgbClr val="5E5E5E"/>
              </a:solidFill>
              <a:latin typeface="Helvetica"/>
              <a:ea typeface="宋体" pitchFamily="2" charset="-122"/>
            </a:endParaRPr>
          </a:p>
        </p:txBody>
      </p:sp>
      <p:sp>
        <p:nvSpPr>
          <p:cNvPr id="3" name="文本框 2"/>
          <p:cNvSpPr txBox="1"/>
          <p:nvPr/>
        </p:nvSpPr>
        <p:spPr>
          <a:xfrm>
            <a:off x="12669520" y="3489325"/>
            <a:ext cx="11271250" cy="8497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anchorCtr="0"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公司最常用的性能测试工具是</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Jmeter</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,其次是LoadRunner/Performance Center。</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从本次调查数据可知，Jmeter是公司最常用的性能测试工具/框架，占比62.8%;LoadRunner/Performance Center占比27.5%;公司自主研发的工具，占比10.1%;SoapUI占比11.5%;选择其他选项的比例有5.8%,大部分受访者表示未涉及性能测试，还有部分受访者选择使用Web Application Load Simulator、ApacheBench和Locust。</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2" name="图片 1" descr="性能测试"/>
          <p:cNvPicPr>
            <a:picLocks noChangeAspect="1"/>
          </p:cNvPicPr>
          <p:nvPr/>
        </p:nvPicPr>
        <p:blipFill>
          <a:blip r:embed="rId1"/>
          <a:stretch>
            <a:fillRect/>
          </a:stretch>
        </p:blipFill>
        <p:spPr>
          <a:xfrm>
            <a:off x="394335" y="3900170"/>
            <a:ext cx="11837035" cy="714248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常用的测试管理类工具</a:t>
            </a:r>
            <a:endParaRPr lang="zh-CN" altLang="en-US" sz="6400" dirty="0">
              <a:solidFill>
                <a:srgbClr val="5E5E5E"/>
              </a:solidFill>
              <a:latin typeface="Helvetica"/>
              <a:ea typeface="宋体" pitchFamily="2" charset="-122"/>
            </a:endParaRPr>
          </a:p>
        </p:txBody>
      </p:sp>
      <p:sp>
        <p:nvSpPr>
          <p:cNvPr id="3" name="文本框 2"/>
          <p:cNvSpPr txBox="1"/>
          <p:nvPr/>
        </p:nvSpPr>
        <p:spPr>
          <a:xfrm>
            <a:off x="12937490" y="2785745"/>
            <a:ext cx="10906125" cy="8971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在众多的测试管理工具中，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禅道</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和公司</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自主开发</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工具最受欢迎。</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从本次调查数据可知，公司使用最多的测试管理工具是禅道，占比41.5%;公司自主开发工具次之，占比28.2%;再次是Jira,占比23.6%;ALM/QC则占比7.2%;选择其他选项的比例有4.5%,其他类别中，主要以大部分使用TFS和TAPD工具，还有少部分不使用测试管理工具，用Excel文档，企业微信和钉钉等。</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2" name="图片 1" descr="测试管理工具"/>
          <p:cNvPicPr>
            <a:picLocks noChangeAspect="1"/>
          </p:cNvPicPr>
          <p:nvPr/>
        </p:nvPicPr>
        <p:blipFill>
          <a:blip r:embed="rId1"/>
          <a:stretch>
            <a:fillRect/>
          </a:stretch>
        </p:blipFill>
        <p:spPr>
          <a:xfrm>
            <a:off x="409575" y="3700145"/>
            <a:ext cx="11838305" cy="71437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常用的接口测试工具</a:t>
            </a:r>
            <a:endParaRPr lang="zh-CN" altLang="en-US" sz="6400" dirty="0">
              <a:solidFill>
                <a:srgbClr val="5E5E5E"/>
              </a:solidFill>
              <a:latin typeface="Helvetica"/>
              <a:ea typeface="宋体" pitchFamily="2" charset="-122"/>
            </a:endParaRPr>
          </a:p>
        </p:txBody>
      </p:sp>
      <p:sp>
        <p:nvSpPr>
          <p:cNvPr id="3" name="文本框 2"/>
          <p:cNvSpPr txBox="1"/>
          <p:nvPr/>
        </p:nvSpPr>
        <p:spPr>
          <a:xfrm>
            <a:off x="12937490" y="2785745"/>
            <a:ext cx="10906125" cy="8971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2023年公司常用的接口测试工具中，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postman占据主导地位，占比52.1%。</a:t>
            </a:r>
            <a:endPar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根据数据显示，postman是测试人员最常使用的接口测试工具，占比52.1%,postman的优点有很多：首先是</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学习门槛低</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上手快</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，自带各种代码模块，不仅支持跨平台还支持抓包，保存历史记录，多终端同步用例等。</a:t>
            </a:r>
            <a:r>
              <a:rPr kumimoji="0" lang="zh-CN" altLang="en-US" sz="320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Jmeter</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占比32%,位居第二；选择</a:t>
            </a:r>
            <a:r>
              <a:rPr kumimoji="0" lang="zh-CN" altLang="en-US" sz="320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Apifox</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这一工具的占比达25%,排名第三；</a:t>
            </a:r>
            <a:r>
              <a:rPr kumimoji="0" lang="zh-CN" altLang="en-US" sz="320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fiddler</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、自己写接口测试脚本和企业自研接口测试工具分别占比22.5%、16.9%和16.6%;soapUI和charles各占20.4%和11.9%;其他选项占比2.4%。</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2" name="图片 1" descr="接口测试"/>
          <p:cNvPicPr>
            <a:picLocks noChangeAspect="1"/>
          </p:cNvPicPr>
          <p:nvPr/>
        </p:nvPicPr>
        <p:blipFill>
          <a:blip r:embed="rId1"/>
          <a:stretch>
            <a:fillRect/>
          </a:stretch>
        </p:blipFill>
        <p:spPr>
          <a:xfrm>
            <a:off x="671195" y="3967480"/>
            <a:ext cx="11499850" cy="635317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常用的接口设计文档工具</a:t>
            </a:r>
            <a:endParaRPr lang="zh-CN" altLang="en-US" sz="6400" dirty="0">
              <a:solidFill>
                <a:srgbClr val="5E5E5E"/>
              </a:solidFill>
              <a:latin typeface="Helvetica"/>
              <a:ea typeface="宋体" pitchFamily="2" charset="-122"/>
            </a:endParaRPr>
          </a:p>
        </p:txBody>
      </p:sp>
      <p:sp>
        <p:nvSpPr>
          <p:cNvPr id="3" name="文本框 2"/>
          <p:cNvSpPr txBox="1"/>
          <p:nvPr/>
        </p:nvSpPr>
        <p:spPr>
          <a:xfrm>
            <a:off x="12937490" y="2785745"/>
            <a:ext cx="10906125" cy="8971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2023年公司常用的接口设计文档工具中，</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Swagger</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占据主导地位，占比27.4%。根据数据显示，Swagger是测试人员最常使用的接口设计文档工具，占比27.4%;使用</a:t>
            </a:r>
            <a:r>
              <a:rPr kumimoji="0" lang="zh-CN" altLang="en-US" sz="320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Showdoc</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和</a:t>
            </a:r>
            <a:r>
              <a:rPr kumimoji="0" lang="zh-CN" altLang="en-US" sz="3200" i="0" u="none" strike="noStrike" cap="none" spc="0" normalizeH="0" baseline="0">
                <a:ln>
                  <a:noFill/>
                </a:ln>
                <a:solidFill>
                  <a:srgbClr val="FF0000"/>
                </a:solidFill>
                <a:effectLst/>
                <a:uFillTx/>
                <a:latin typeface="宋体" pitchFamily="2" charset="-122"/>
                <a:ea typeface="宋体" pitchFamily="2" charset="-122"/>
                <a:cs typeface="宋体" pitchFamily="2" charset="-122"/>
                <a:sym typeface="Helvetica Neue" panose="02000503000000020004"/>
              </a:rPr>
              <a:t>Yapi</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的分别占比18.6%和14.1%;使用</a:t>
            </a:r>
            <a:r>
              <a:rPr kumimoji="0" lang="zh-CN" altLang="en-US" sz="320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易文档</a:t>
            </a: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的占比12.6%、Eolinker占比23%;</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a:p>
            <a:pPr marR="0" indent="457200" algn="just" defTabSz="821690" rtl="0" eaLnBrk="1">
              <a:lnSpc>
                <a:spcPct val="150000"/>
              </a:lnSpc>
              <a:spcBef>
                <a:spcPts val="0"/>
              </a:spcBef>
              <a:spcAft>
                <a:spcPts val="0"/>
              </a:spcAft>
              <a:buClrTx/>
              <a:buSzTx/>
              <a:buFontTx/>
              <a:buNone/>
            </a:pPr>
            <a:r>
              <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rPr>
              <a:t>其他选项占比10.6%,其中不使用接口设计文档工具的居多，还有部分使用Apifox、ApiPost等工具。</a:t>
            </a:r>
            <a:endParaRPr kumimoji="0" lang="zh-CN" altLang="en-US" sz="3200" b="0" i="0" u="none" strike="noStrike" cap="none" spc="0" normalizeH="0" baseline="0">
              <a:ln>
                <a:noFill/>
              </a:ln>
              <a:effectLst/>
              <a:uFillTx/>
              <a:latin typeface="宋体" pitchFamily="2" charset="-122"/>
              <a:ea typeface="宋体" pitchFamily="2" charset="-122"/>
              <a:cs typeface="宋体" pitchFamily="2" charset="-122"/>
              <a:sym typeface="Helvetica Neue" panose="02000503000000020004"/>
            </a:endParaRPr>
          </a:p>
        </p:txBody>
      </p:sp>
      <p:pic>
        <p:nvPicPr>
          <p:cNvPr id="4" name="图片 3" descr="接口设计"/>
          <p:cNvPicPr>
            <a:picLocks noChangeAspect="1"/>
          </p:cNvPicPr>
          <p:nvPr/>
        </p:nvPicPr>
        <p:blipFill>
          <a:blip r:embed="rId1"/>
          <a:stretch>
            <a:fillRect/>
          </a:stretch>
        </p:blipFill>
        <p:spPr>
          <a:xfrm>
            <a:off x="942975" y="3880485"/>
            <a:ext cx="11238865" cy="67818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45298/Downloads/90.jpg90"/>
          <p:cNvPicPr>
            <a:picLocks noChangeAspect="1"/>
          </p:cNvPicPr>
          <p:nvPr>
            <p:custDataLst>
              <p:tags r:id="rId1"/>
            </p:custDataLst>
          </p:nvPr>
        </p:nvPicPr>
        <p:blipFill rotWithShape="1">
          <a:blip r:embed="rId2"/>
          <a:srcRect l="4734" r="4734"/>
          <a:stretch>
            <a:fillRect/>
          </a:stretch>
        </p:blipFill>
        <p:spPr>
          <a:xfrm>
            <a:off x="9753678" y="1828760"/>
            <a:ext cx="14630502" cy="10058476"/>
          </a:xfrm>
          <a:custGeom>
            <a:avLst/>
            <a:gdLst/>
            <a:ahLst/>
            <a:cxnLst>
              <a:cxn ang="3">
                <a:pos x="hc" y="t"/>
              </a:cxn>
              <a:cxn ang="cd2">
                <a:pos x="l" y="vc"/>
              </a:cxn>
              <a:cxn ang="cd4">
                <a:pos x="hc" y="b"/>
              </a:cxn>
              <a:cxn ang="0">
                <a:pos x="r" y="vc"/>
              </a:cxn>
            </a:cxnLst>
            <a:rect l="l" t="t" r="r" b="b"/>
            <a:pathLst>
              <a:path w="11520" h="7920">
                <a:moveTo>
                  <a:pt x="0" y="0"/>
                </a:moveTo>
                <a:lnTo>
                  <a:pt x="11520" y="0"/>
                </a:lnTo>
                <a:lnTo>
                  <a:pt x="11520" y="7920"/>
                </a:lnTo>
                <a:lnTo>
                  <a:pt x="0" y="7920"/>
                </a:lnTo>
                <a:lnTo>
                  <a:pt x="0" y="0"/>
                </a:lnTo>
                <a:close/>
              </a:path>
            </a:pathLst>
          </a:custGeom>
        </p:spPr>
      </p:pic>
      <p:sp>
        <p:nvSpPr>
          <p:cNvPr id="9" name="圆角矩形 8"/>
          <p:cNvSpPr/>
          <p:nvPr>
            <p:custDataLst>
              <p:tags r:id="rId3"/>
            </p:custDataLst>
          </p:nvPr>
        </p:nvSpPr>
        <p:spPr>
          <a:xfrm>
            <a:off x="2133600" y="3962400"/>
            <a:ext cx="9448800" cy="6096000"/>
          </a:xfrm>
          <a:prstGeom prst="roundRect">
            <a:avLst>
              <a:gd name="adj" fmla="val 6305"/>
            </a:avLst>
          </a:prstGeom>
          <a:solidFill>
            <a:schemeClr val="lt2"/>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lt1"/>
              </a:solidFill>
              <a:latin typeface="微软雅黑" panose="020B0503020204020204" pitchFamily="34" charset="-122"/>
              <a:ea typeface="微软雅黑" panose="020B0503020204020204" pitchFamily="34" charset="-122"/>
            </a:endParaRPr>
          </a:p>
        </p:txBody>
      </p:sp>
      <p:cxnSp>
        <p:nvCxnSpPr>
          <p:cNvPr id="12" name="直接箭头连接符 11"/>
          <p:cNvCxnSpPr/>
          <p:nvPr>
            <p:custDataLst>
              <p:tags r:id="rId4"/>
            </p:custDataLst>
          </p:nvPr>
        </p:nvCxnSpPr>
        <p:spPr>
          <a:xfrm>
            <a:off x="10668000" y="9448800"/>
            <a:ext cx="342900" cy="0"/>
          </a:xfrm>
          <a:prstGeom prst="straightConnector1">
            <a:avLst/>
          </a:prstGeom>
          <a:ln w="25400" cap="flat">
            <a:solidFill>
              <a:schemeClr val="accent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11" name="Title 6"/>
          <p:cNvSpPr txBox="1"/>
          <p:nvPr>
            <p:custDataLst>
              <p:tags r:id="rId5"/>
            </p:custDataLst>
          </p:nvPr>
        </p:nvSpPr>
        <p:spPr>
          <a:xfrm>
            <a:off x="2493010" y="4876800"/>
            <a:ext cx="9050020" cy="3963035"/>
          </a:xfrm>
          <a:prstGeom prst="rect">
            <a:avLst/>
          </a:prstGeom>
          <a:noFill/>
          <a:ln w="3175">
            <a:noFill/>
            <a:prstDash val="dash"/>
          </a:ln>
        </p:spPr>
        <p:txBody>
          <a:bodyPr wrap="square" lIns="127000" tIns="50800" rIns="127000" bIns="508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defTabSz="913765">
              <a:lnSpc>
                <a:spcPct val="120000"/>
              </a:lnSpc>
              <a:spcBef>
                <a:spcPts val="0"/>
              </a:spcBef>
              <a:spcAft>
                <a:spcPts val="800"/>
              </a:spcAft>
              <a:buNone/>
            </a:pPr>
            <a:r>
              <a:rPr lang="zh-CN" altLang="en-US" sz="4400" spc="250">
                <a:ln w="3175">
                  <a:noFill/>
                  <a:prstDash val="dash"/>
                </a:ln>
                <a:solidFill>
                  <a:schemeClr val="dk1">
                    <a:lumMod val="75000"/>
                    <a:lumOff val="25000"/>
                  </a:schemeClr>
                </a:solidFill>
                <a:latin typeface="黑体" panose="02010609060101010101" charset="-122"/>
                <a:ea typeface="黑体" panose="02010609060101010101" charset="-122"/>
                <a:cs typeface="微软雅黑" panose="020B0503020204020204" pitchFamily="34" charset="-122"/>
                <a:sym typeface="+mn-ea"/>
              </a:rPr>
              <a:t>中国软件测试从业人员基本属性</a:t>
            </a:r>
            <a:endParaRPr lang="zh-CN" altLang="en-US" sz="4400" spc="250" dirty="0">
              <a:ln w="3175">
                <a:noFill/>
                <a:prstDash val="dash"/>
              </a:ln>
              <a:solidFill>
                <a:schemeClr val="dk1">
                  <a:lumMod val="75000"/>
                  <a:lumOff val="25000"/>
                </a:schemeClr>
              </a:solidFill>
              <a:uFillTx/>
              <a:latin typeface="黑体" panose="02010609060101010101" charset="-122"/>
              <a:ea typeface="黑体" panose="02010609060101010101" charset="-122"/>
              <a:cs typeface="微软雅黑" panose="020B0503020204020204" pitchFamily="34" charset="-122"/>
            </a:endParaRPr>
          </a:p>
        </p:txBody>
      </p:sp>
    </p:spTree>
    <p:custDataLst>
      <p:tags r:id="rId6"/>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0" y="1478738"/>
            <a:ext cx="24383997" cy="1169547"/>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测试人员年龄段分布</a:t>
            </a:r>
            <a:endParaRPr lang="zh-CN" altLang="en-US" sz="6400" dirty="0">
              <a:solidFill>
                <a:srgbClr val="5E5E5E"/>
              </a:solidFill>
              <a:latin typeface="Helvetica"/>
            </a:endParaRPr>
          </a:p>
        </p:txBody>
      </p:sp>
      <p:sp>
        <p:nvSpPr>
          <p:cNvPr id="8" name="文本框 7"/>
          <p:cNvSpPr txBox="1"/>
          <p:nvPr/>
        </p:nvSpPr>
        <p:spPr>
          <a:xfrm>
            <a:off x="11670030" y="2648585"/>
            <a:ext cx="12371070" cy="10543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测试行业的</a:t>
            </a:r>
            <a:r>
              <a:rPr lang="zh-CN" altLang="en-US" sz="3200" i="0" u="none" strike="noStrike">
                <a:solidFill>
                  <a:srgbClr val="FF0000"/>
                </a:solidFill>
                <a:effectLst/>
                <a:latin typeface="宋体" pitchFamily="2" charset="-122"/>
                <a:ea typeface="宋体" pitchFamily="2" charset="-122"/>
                <a:cs typeface="宋体" pitchFamily="2" charset="-122"/>
              </a:rPr>
              <a:t>主力军年龄分布</a:t>
            </a:r>
            <a:r>
              <a:rPr lang="zh-CN" altLang="en-US" sz="3200" b="0" i="0" u="none" strike="noStrike">
                <a:effectLst/>
                <a:latin typeface="宋体" pitchFamily="2" charset="-122"/>
                <a:ea typeface="宋体" pitchFamily="2" charset="-122"/>
                <a:cs typeface="宋体" pitchFamily="2" charset="-122"/>
              </a:rPr>
              <a:t>主要是集中</a:t>
            </a:r>
            <a:r>
              <a:rPr lang="zh-CN" altLang="en-US" sz="3200" i="0" u="none" strike="noStrike">
                <a:solidFill>
                  <a:srgbClr val="FF0000"/>
                </a:solidFill>
                <a:effectLst/>
                <a:latin typeface="宋体" pitchFamily="2" charset="-122"/>
                <a:ea typeface="宋体" pitchFamily="2" charset="-122"/>
                <a:cs typeface="宋体" pitchFamily="2" charset="-122"/>
              </a:rPr>
              <a:t>在26-30岁</a:t>
            </a:r>
            <a:r>
              <a:rPr lang="zh-CN" altLang="en-US" sz="3200" b="0" i="0" u="none" strike="noStrike">
                <a:effectLst/>
                <a:latin typeface="宋体" pitchFamily="2" charset="-122"/>
                <a:ea typeface="宋体" pitchFamily="2" charset="-122"/>
                <a:cs typeface="宋体" pitchFamily="2" charset="-122"/>
              </a:rPr>
              <a:t>这个区间，这部分的群体承担着行业发展的主导力量，占43.2%。</a:t>
            </a:r>
            <a:endParaRPr lang="zh-CN" altLang="en-US" sz="3200" b="0" i="0" u="none" strike="noStrike">
              <a:effectLst/>
              <a:latin typeface="宋体" pitchFamily="2" charset="-122"/>
              <a:ea typeface="宋体" pitchFamily="2" charset="-122"/>
              <a:cs typeface="宋体" pitchFamily="2" charset="-122"/>
            </a:endParaRPr>
          </a:p>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根据数据显示，被调查者中占比最多的是26-30岁区间的软件测试从业人员，26-30岁的测试人员，</a:t>
            </a:r>
            <a:r>
              <a:rPr lang="zh-CN" altLang="en-US" sz="3200" i="0" u="none" strike="noStrike">
                <a:effectLst/>
                <a:latin typeface="宋体" pitchFamily="2" charset="-122"/>
                <a:ea typeface="宋体" pitchFamily="2" charset="-122"/>
                <a:cs typeface="宋体" pitchFamily="2" charset="-122"/>
              </a:rPr>
              <a:t>久经职场，拥有多年实战工作经验，已经成为测试行业的中坚力量</a:t>
            </a:r>
            <a:r>
              <a:rPr lang="zh-CN" altLang="en-US" sz="3200" b="0" i="0" u="none" strike="noStrike">
                <a:effectLst/>
                <a:latin typeface="宋体" pitchFamily="2" charset="-122"/>
                <a:ea typeface="宋体" pitchFamily="2" charset="-122"/>
                <a:cs typeface="宋体" pitchFamily="2" charset="-122"/>
              </a:rPr>
              <a:t>；其次是年龄段在</a:t>
            </a:r>
            <a:r>
              <a:rPr lang="zh-CN" altLang="en-US" sz="3200" i="0" u="none" strike="noStrike">
                <a:effectLst/>
                <a:latin typeface="宋体" pitchFamily="2" charset="-122"/>
                <a:ea typeface="宋体" pitchFamily="2" charset="-122"/>
                <a:cs typeface="宋体" pitchFamily="2" charset="-122"/>
              </a:rPr>
              <a:t>20-25岁，作为软件测试的后备力量</a:t>
            </a:r>
            <a:r>
              <a:rPr lang="zh-CN" altLang="en-US" sz="3200" b="0" i="0" u="none" strike="noStrike">
                <a:effectLst/>
                <a:latin typeface="宋体" pitchFamily="2" charset="-122"/>
                <a:ea typeface="宋体" pitchFamily="2" charset="-122"/>
                <a:cs typeface="宋体" pitchFamily="2" charset="-122"/>
              </a:rPr>
              <a:t>，占比已经不容小觑，为26.8%;31-35岁区间占比20.6%;</a:t>
            </a:r>
            <a:r>
              <a:rPr lang="zh-CN" altLang="en-US" sz="3200" i="0" u="none" strike="noStrike">
                <a:effectLst/>
                <a:latin typeface="宋体" pitchFamily="2" charset="-122"/>
                <a:ea typeface="宋体" pitchFamily="2" charset="-122"/>
                <a:cs typeface="宋体" pitchFamily="2" charset="-122"/>
              </a:rPr>
              <a:t>网传</a:t>
            </a:r>
            <a:r>
              <a:rPr lang="zh-CN" altLang="en-US" sz="3200" b="0" i="0" u="none" strike="noStrike">
                <a:effectLst/>
                <a:latin typeface="宋体" pitchFamily="2" charset="-122"/>
                <a:ea typeface="宋体" pitchFamily="2" charset="-122"/>
                <a:cs typeface="宋体" pitchFamily="2" charset="-122"/>
              </a:rPr>
              <a:t>“30岁以上的大龄从业者容易被辞退的消息”比较片面，其实那只是很少一部分人，我们身边也有很多这个年龄段的从业者，且较多已经</a:t>
            </a:r>
            <a:r>
              <a:rPr lang="zh-CN" altLang="en-US" sz="3200" i="0" u="none" strike="noStrike">
                <a:effectLst/>
                <a:latin typeface="宋体" pitchFamily="2" charset="-122"/>
                <a:ea typeface="宋体" pitchFamily="2" charset="-122"/>
                <a:cs typeface="宋体" pitchFamily="2" charset="-122"/>
              </a:rPr>
              <a:t>成为技术大牛</a:t>
            </a:r>
            <a:r>
              <a:rPr lang="zh-CN" altLang="en-US" sz="3200" b="0" i="0" u="none" strike="noStrike">
                <a:effectLst/>
                <a:latin typeface="宋体" pitchFamily="2" charset="-122"/>
                <a:ea typeface="宋体" pitchFamily="2" charset="-122"/>
                <a:cs typeface="宋体" pitchFamily="2" charset="-122"/>
              </a:rPr>
              <a:t>。但在这个软件技术飞速发展的时代，我们必须要有居安思危的意识，</a:t>
            </a:r>
            <a:r>
              <a:rPr lang="zh-CN" altLang="en-US" sz="3200" i="0" u="none" strike="noStrike">
                <a:effectLst/>
                <a:latin typeface="宋体" pitchFamily="2" charset="-122"/>
                <a:ea typeface="宋体" pitchFamily="2" charset="-122"/>
                <a:cs typeface="宋体" pitchFamily="2" charset="-122"/>
              </a:rPr>
              <a:t>及早跳出舒适区</a:t>
            </a:r>
            <a:r>
              <a:rPr lang="zh-CN" altLang="en-US" sz="3200" b="0" i="0" u="none" strike="noStrike">
                <a:effectLst/>
                <a:latin typeface="宋体" pitchFamily="2" charset="-122"/>
                <a:ea typeface="宋体" pitchFamily="2" charset="-122"/>
                <a:cs typeface="宋体" pitchFamily="2" charset="-122"/>
              </a:rPr>
              <a:t>，拥有自己的</a:t>
            </a:r>
            <a:r>
              <a:rPr lang="zh-CN" altLang="en-US" sz="3200" i="0" u="none" strike="noStrike">
                <a:effectLst/>
                <a:latin typeface="宋体" pitchFamily="2" charset="-122"/>
                <a:ea typeface="宋体" pitchFamily="2" charset="-122"/>
                <a:cs typeface="宋体" pitchFamily="2" charset="-122"/>
              </a:rPr>
              <a:t>核心竞争力</a:t>
            </a:r>
            <a:r>
              <a:rPr lang="zh-CN" altLang="en-US" sz="3200" b="0" i="0" u="none" strike="noStrike">
                <a:effectLst/>
                <a:latin typeface="宋体" pitchFamily="2" charset="-122"/>
                <a:ea typeface="宋体" pitchFamily="2" charset="-122"/>
                <a:cs typeface="宋体" pitchFamily="2" charset="-122"/>
              </a:rPr>
              <a:t>，才能在职场上游刃有余。年龄段在20以下的也有占比，为2.4%。而年龄段在36-40和40岁以上的软件测试从业人员分别为5%和2%,这部分人现在所处的位置是</a:t>
            </a:r>
            <a:r>
              <a:rPr lang="zh-CN" altLang="en-US" sz="3200" i="0" u="none" strike="noStrike">
                <a:effectLst/>
                <a:latin typeface="宋体" pitchFamily="2" charset="-122"/>
                <a:ea typeface="宋体" pitchFamily="2" charset="-122"/>
                <a:cs typeface="宋体" pitchFamily="2" charset="-122"/>
              </a:rPr>
              <a:t>技术还是管理</a:t>
            </a:r>
            <a:r>
              <a:rPr lang="zh-CN" altLang="en-US" sz="3200" b="0" i="0" u="none" strike="noStrike">
                <a:effectLst/>
                <a:latin typeface="宋体" pitchFamily="2" charset="-122"/>
                <a:ea typeface="宋体" pitchFamily="2" charset="-122"/>
                <a:cs typeface="宋体" pitchFamily="2" charset="-122"/>
              </a:rPr>
              <a:t>，是我们应该重视的方向，因为这也是测试人员</a:t>
            </a:r>
            <a:r>
              <a:rPr lang="zh-CN" altLang="en-US" sz="3200" i="0" u="none" strike="noStrike">
                <a:effectLst/>
                <a:latin typeface="宋体" pitchFamily="2" charset="-122"/>
                <a:ea typeface="宋体" pitchFamily="2" charset="-122"/>
                <a:cs typeface="宋体" pitchFamily="2" charset="-122"/>
              </a:rPr>
              <a:t>未来的职业发展导向</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p:txBody>
      </p:sp>
      <p:pic>
        <p:nvPicPr>
          <p:cNvPr id="2" name="图片 1" descr="年龄分布"/>
          <p:cNvPicPr>
            <a:picLocks noChangeAspect="1"/>
          </p:cNvPicPr>
          <p:nvPr/>
        </p:nvPicPr>
        <p:blipFill>
          <a:blip r:embed="rId1"/>
          <a:stretch>
            <a:fillRect/>
          </a:stretch>
        </p:blipFill>
        <p:spPr>
          <a:xfrm>
            <a:off x="261620" y="3925570"/>
            <a:ext cx="11430635" cy="71501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测试人员学历和专业分布</a:t>
            </a:r>
            <a:endParaRPr lang="en-US" altLang="zh-CN" sz="6400" dirty="0">
              <a:solidFill>
                <a:srgbClr val="5E5E5E"/>
              </a:solidFill>
              <a:latin typeface="Helvetica"/>
            </a:endParaRPr>
          </a:p>
        </p:txBody>
      </p:sp>
      <p:sp>
        <p:nvSpPr>
          <p:cNvPr id="8" name="文本框 7"/>
          <p:cNvSpPr txBox="1"/>
          <p:nvPr/>
        </p:nvSpPr>
        <p:spPr>
          <a:xfrm>
            <a:off x="11670030" y="4420235"/>
            <a:ext cx="12371070" cy="454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综合历年数据可知，受访者中软件测试从业者的性别比例呈现出交替变化的趋势，总体来看，测试行业</a:t>
            </a:r>
            <a:r>
              <a:rPr lang="zh-CN" altLang="en-US" sz="3200" i="0" u="none" strike="noStrike">
                <a:solidFill>
                  <a:srgbClr val="FF0000"/>
                </a:solidFill>
                <a:effectLst/>
                <a:latin typeface="宋体" pitchFamily="2" charset="-122"/>
                <a:ea typeface="宋体" pitchFamily="2" charset="-122"/>
                <a:cs typeface="宋体" pitchFamily="2" charset="-122"/>
              </a:rPr>
              <a:t>男女比例均衡</a:t>
            </a:r>
            <a:r>
              <a:rPr lang="zh-CN" altLang="en-US" sz="3200" b="0" i="0" u="none" strike="noStrike">
                <a:effectLst/>
                <a:latin typeface="宋体" pitchFamily="2" charset="-122"/>
                <a:ea typeface="宋体" pitchFamily="2" charset="-122"/>
                <a:cs typeface="宋体" pitchFamily="2" charset="-122"/>
              </a:rPr>
              <a:t>，预计未来行业内这种性别比例交替变化的趋势会延续下去。只要踏实细心、积极主动，有良好的沟通交流能力和持续的自我提高能力都可以做好测试工作，不分性别。</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男女比例"/>
          <p:cNvPicPr>
            <a:picLocks noChangeAspect="1"/>
          </p:cNvPicPr>
          <p:nvPr/>
        </p:nvPicPr>
        <p:blipFill>
          <a:blip r:embed="rId1"/>
          <a:stretch>
            <a:fillRect/>
          </a:stretch>
        </p:blipFill>
        <p:spPr>
          <a:xfrm>
            <a:off x="290195" y="3505200"/>
            <a:ext cx="11235055" cy="815276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测试人员学历分布</a:t>
            </a:r>
            <a:endParaRPr lang="en-US" altLang="zh-CN" sz="6400" dirty="0">
              <a:solidFill>
                <a:srgbClr val="5E5E5E"/>
              </a:solidFill>
              <a:latin typeface="Helvetica"/>
            </a:endParaRPr>
          </a:p>
        </p:txBody>
      </p:sp>
      <p:pic>
        <p:nvPicPr>
          <p:cNvPr id="2" name="图片 1" descr="学历分布"/>
          <p:cNvPicPr>
            <a:picLocks noChangeAspect="1"/>
          </p:cNvPicPr>
          <p:nvPr/>
        </p:nvPicPr>
        <p:blipFill>
          <a:blip r:embed="rId1"/>
          <a:stretch>
            <a:fillRect/>
          </a:stretch>
        </p:blipFill>
        <p:spPr>
          <a:xfrm>
            <a:off x="638175" y="2957195"/>
            <a:ext cx="11049000" cy="9627235"/>
          </a:xfrm>
          <a:prstGeom prst="rect">
            <a:avLst/>
          </a:prstGeom>
        </p:spPr>
      </p:pic>
      <p:sp>
        <p:nvSpPr>
          <p:cNvPr id="4" name="文本框 3"/>
          <p:cNvSpPr txBox="1"/>
          <p:nvPr/>
        </p:nvSpPr>
        <p:spPr>
          <a:xfrm>
            <a:off x="11670030" y="3242945"/>
            <a:ext cx="12371070" cy="8752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历年数据可以发现与2022年相比，2023年测试员中本科学历的占比上升2.2%;大专学历的比例下降3.1%;大专以下学历占比和2022年持平，仍然是3.2%;硕士学历上升0.5%;博士学历上升0.4%。结合当前招聘信息可以得知，企业对软件测试从业者的</a:t>
            </a:r>
            <a:r>
              <a:rPr lang="zh-CN" altLang="en-US" sz="3200" i="0" u="none" strike="noStrike">
                <a:solidFill>
                  <a:srgbClr val="FF0000"/>
                </a:solidFill>
                <a:effectLst/>
                <a:latin typeface="宋体" pitchFamily="2" charset="-122"/>
                <a:ea typeface="宋体" pitchFamily="2" charset="-122"/>
                <a:cs typeface="宋体" pitchFamily="2" charset="-122"/>
              </a:rPr>
              <a:t>学历大多要求为本科及以上学历</a:t>
            </a:r>
            <a:r>
              <a:rPr lang="zh-CN" altLang="en-US" sz="3200" b="0" i="0" u="none" strike="noStrike">
                <a:effectLst/>
                <a:latin typeface="宋体" pitchFamily="2" charset="-122"/>
                <a:ea typeface="宋体" pitchFamily="2" charset="-122"/>
                <a:cs typeface="宋体" pitchFamily="2" charset="-122"/>
              </a:rPr>
              <a:t>。而大专及大专以下学历占比的下降，可以看出软件测试行业对人才的要求越来越高。预计随着</a:t>
            </a:r>
            <a:r>
              <a:rPr lang="zh-CN" altLang="en-US" sz="3200" i="0" u="none" strike="noStrike">
                <a:effectLst/>
                <a:latin typeface="宋体" pitchFamily="2" charset="-122"/>
                <a:ea typeface="宋体" pitchFamily="2" charset="-122"/>
                <a:cs typeface="宋体" pitchFamily="2" charset="-122"/>
              </a:rPr>
              <a:t>云计算</a:t>
            </a:r>
            <a:r>
              <a:rPr lang="zh-CN" altLang="en-US" sz="3200" b="0" i="0" u="none" strike="noStrike">
                <a:effectLst/>
                <a:latin typeface="宋体" pitchFamily="2" charset="-122"/>
                <a:ea typeface="宋体" pitchFamily="2" charset="-122"/>
                <a:cs typeface="宋体" pitchFamily="2" charset="-122"/>
              </a:rPr>
              <a:t>，</a:t>
            </a:r>
            <a:r>
              <a:rPr lang="zh-CN" altLang="en-US" sz="3200" i="0" u="none" strike="noStrike">
                <a:effectLst/>
                <a:latin typeface="宋体" pitchFamily="2" charset="-122"/>
                <a:ea typeface="宋体" pitchFamily="2" charset="-122"/>
                <a:cs typeface="宋体" pitchFamily="2" charset="-122"/>
              </a:rPr>
              <a:t>大数据</a:t>
            </a:r>
            <a:r>
              <a:rPr lang="zh-CN" altLang="en-US" sz="3200" b="0" i="0" u="none" strike="noStrike">
                <a:effectLst/>
                <a:latin typeface="宋体" pitchFamily="2" charset="-122"/>
                <a:ea typeface="宋体" pitchFamily="2" charset="-122"/>
                <a:cs typeface="宋体" pitchFamily="2" charset="-122"/>
              </a:rPr>
              <a:t>，</a:t>
            </a:r>
            <a:r>
              <a:rPr lang="zh-CN" altLang="en-US" sz="3200" i="0" u="none" strike="noStrike">
                <a:effectLst/>
                <a:latin typeface="宋体" pitchFamily="2" charset="-122"/>
                <a:ea typeface="宋体" pitchFamily="2" charset="-122"/>
                <a:cs typeface="宋体" pitchFamily="2" charset="-122"/>
              </a:rPr>
              <a:t>AI</a:t>
            </a:r>
            <a:r>
              <a:rPr lang="zh-CN" altLang="en-US" sz="3200" b="0" i="0" u="none" strike="noStrike">
                <a:effectLst/>
                <a:latin typeface="宋体" pitchFamily="2" charset="-122"/>
                <a:ea typeface="宋体" pitchFamily="2" charset="-122"/>
                <a:cs typeface="宋体" pitchFamily="2" charset="-122"/>
              </a:rPr>
              <a:t>等技术的发展以及近年来硕士研究生的扩招，未来企业对测试技术的要求也会进一步提高，一些企业也许会进一步提高对学历的要求。在学历方面有短板的测试从业者可以做好提升学历的准备。</a:t>
            </a:r>
            <a:endParaRPr lang="zh-CN" altLang="en-US" sz="3200" b="0" i="0" u="none" strike="noStrike">
              <a:effectLst/>
              <a:latin typeface="宋体" pitchFamily="2" charset="-122"/>
              <a:ea typeface="宋体" pitchFamily="2" charset="-122"/>
              <a:cs typeface="宋体" pitchFamily="2"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测试人员职位分布</a:t>
            </a:r>
            <a:endParaRPr lang="en-US" altLang="zh-CN" sz="6400" dirty="0">
              <a:solidFill>
                <a:srgbClr val="5E5E5E"/>
              </a:solidFill>
              <a:latin typeface="Helvetica"/>
            </a:endParaRPr>
          </a:p>
        </p:txBody>
      </p:sp>
      <p:sp>
        <p:nvSpPr>
          <p:cNvPr id="4" name="文本框 3"/>
          <p:cNvSpPr txBox="1"/>
          <p:nvPr/>
        </p:nvSpPr>
        <p:spPr>
          <a:xfrm>
            <a:off x="11670030" y="3242945"/>
            <a:ext cx="12371070" cy="9780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被调查者中，</a:t>
            </a:r>
            <a:r>
              <a:rPr lang="zh-CN" altLang="en-US" sz="3200" i="0" u="none" strike="noStrike">
                <a:effectLst/>
                <a:latin typeface="宋体" pitchFamily="2" charset="-122"/>
                <a:ea typeface="宋体" pitchFamily="2" charset="-122"/>
                <a:cs typeface="宋体" pitchFamily="2" charset="-122"/>
              </a:rPr>
              <a:t>中级测试工程师占比最多为32.2%,初级/助理测试工程师次之，占22.0%</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从数据可知，软件测试从业人员的职位分布比较集中在</a:t>
            </a:r>
            <a:r>
              <a:rPr lang="zh-CN" altLang="en-US" sz="3200" i="0" u="none" strike="noStrike">
                <a:solidFill>
                  <a:srgbClr val="FF0000"/>
                </a:solidFill>
                <a:effectLst/>
                <a:latin typeface="宋体" pitchFamily="2" charset="-122"/>
                <a:ea typeface="宋体" pitchFamily="2" charset="-122"/>
                <a:cs typeface="宋体" pitchFamily="2" charset="-122"/>
              </a:rPr>
              <a:t>中级测试工程师、初级/助理测试工程师、高级测试工程师、测试组长</a:t>
            </a:r>
            <a:r>
              <a:rPr lang="zh-CN" altLang="en-US" sz="3200" b="0" i="0" u="none" strike="noStrike">
                <a:effectLst/>
                <a:latin typeface="宋体" pitchFamily="2" charset="-122"/>
                <a:ea typeface="宋体" pitchFamily="2" charset="-122"/>
                <a:cs typeface="宋体" pitchFamily="2" charset="-122"/>
              </a:rPr>
              <a:t>这四个职位，其中中级测试工程师占32.2%,初级/助理测试工程师占22.0%,高级测试工程师、测试组长分别占18.0%和13.4%,占据了大部分的职位；自动化测试工程师比例为2.2%,占比较少很大因素有可能是岗位上职能的合并，</a:t>
            </a:r>
            <a:r>
              <a:rPr lang="zh-CN" altLang="en-US" sz="3200" i="0" u="none" strike="noStrike">
                <a:effectLst/>
                <a:latin typeface="宋体" pitchFamily="2" charset="-122"/>
                <a:ea typeface="宋体" pitchFamily="2" charset="-122"/>
                <a:cs typeface="宋体" pitchFamily="2" charset="-122"/>
              </a:rPr>
              <a:t>一般中级或者高级测试工程师，都会涉及到自动化测试的任务</a:t>
            </a:r>
            <a:r>
              <a:rPr lang="zh-CN" altLang="en-US" sz="3200" b="0" i="0" u="none" strike="noStrike">
                <a:effectLst/>
                <a:latin typeface="宋体" pitchFamily="2" charset="-122"/>
                <a:ea typeface="宋体" pitchFamily="2" charset="-122"/>
                <a:cs typeface="宋体" pitchFamily="2" charset="-122"/>
              </a:rPr>
              <a:t>，所以“自动化测试工程师”作为独立的岗位优势不大。其他职位例如测试开发、性能测试工程师、测试/质量总监、测试分析师、测试架构师占比较低。不过行业中依然欠缺高端测试人才，如果追求技术上的突破，测试工程师可以考虑向性能测试工程师、测试开发、测试架构师等方向发展。</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职位分布"/>
          <p:cNvPicPr>
            <a:picLocks noChangeAspect="1"/>
          </p:cNvPicPr>
          <p:nvPr/>
        </p:nvPicPr>
        <p:blipFill>
          <a:blip r:embed="rId1"/>
          <a:stretch>
            <a:fillRect/>
          </a:stretch>
        </p:blipFill>
        <p:spPr>
          <a:xfrm>
            <a:off x="375920" y="3848100"/>
            <a:ext cx="11238230" cy="727583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0" y="1630563"/>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软件测试行业发展背景（一）</a:t>
            </a:r>
            <a:endParaRPr lang="zh-CN" altLang="en-US" dirty="0"/>
          </a:p>
        </p:txBody>
      </p:sp>
      <p:sp>
        <p:nvSpPr>
          <p:cNvPr id="24" name="文本框 23"/>
          <p:cNvSpPr txBox="1"/>
          <p:nvPr/>
        </p:nvSpPr>
        <p:spPr>
          <a:xfrm>
            <a:off x="2005781" y="3197817"/>
            <a:ext cx="21119690" cy="1634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sz="3600" dirty="0">
                <a:solidFill>
                  <a:srgbClr val="783887"/>
                </a:solidFill>
                <a:effectLst/>
              </a:rPr>
              <a:t>互联网</a:t>
            </a:r>
            <a:r>
              <a:rPr lang="en-US" altLang="zh-CN" sz="3600" dirty="0">
                <a:solidFill>
                  <a:srgbClr val="783887"/>
                </a:solidFill>
                <a:effectLst/>
              </a:rPr>
              <a:t>+</a:t>
            </a:r>
            <a:r>
              <a:rPr lang="zh-CN" altLang="en-US" sz="3600" dirty="0">
                <a:solidFill>
                  <a:srgbClr val="783887"/>
                </a:solidFill>
                <a:effectLst/>
              </a:rPr>
              <a:t>时代，大数据、云计算、</a:t>
            </a:r>
            <a:r>
              <a:rPr lang="en-US" altLang="zh-CN" sz="3600" dirty="0">
                <a:solidFill>
                  <a:srgbClr val="783887"/>
                </a:solidFill>
                <a:effectLst/>
              </a:rPr>
              <a:t>AI</a:t>
            </a:r>
            <a:r>
              <a:rPr lang="zh-CN" altLang="en-US" sz="3600" dirty="0">
                <a:solidFill>
                  <a:srgbClr val="783887"/>
                </a:solidFill>
                <a:effectLst/>
              </a:rPr>
              <a:t> </a:t>
            </a:r>
            <a:r>
              <a:rPr lang="zh-CN" altLang="en-US" dirty="0">
                <a:solidFill>
                  <a:srgbClr val="555555"/>
                </a:solidFill>
                <a:effectLst/>
              </a:rPr>
              <a:t>等技术的应用，使互联网化成为必不可挡的趋势，因此 </a:t>
            </a:r>
            <a:r>
              <a:rPr lang="en-GB" altLang="zh-CN" dirty="0">
                <a:solidFill>
                  <a:srgbClr val="555555"/>
                </a:solidFill>
                <a:effectLst/>
              </a:rPr>
              <a:t>IT</a:t>
            </a:r>
            <a:r>
              <a:rPr lang="zh-CN" altLang="en-US" dirty="0">
                <a:solidFill>
                  <a:srgbClr val="555555"/>
                </a:solidFill>
                <a:effectLst/>
              </a:rPr>
              <a:t> 行业的市场需求</a:t>
            </a:r>
            <a:r>
              <a:rPr lang="zh-CN" altLang="en-US" sz="3600" dirty="0">
                <a:solidFill>
                  <a:srgbClr val="783887"/>
                </a:solidFill>
                <a:effectLst/>
              </a:rPr>
              <a:t>空缺会越来越大</a:t>
            </a:r>
            <a:r>
              <a:rPr lang="zh-CN" altLang="en-US" dirty="0">
                <a:solidFill>
                  <a:srgbClr val="555555"/>
                </a:solidFill>
                <a:effectLst/>
              </a:rPr>
              <a:t>，对人才</a:t>
            </a:r>
            <a:r>
              <a:rPr lang="zh-CN" altLang="en-US" sz="3600" dirty="0">
                <a:solidFill>
                  <a:srgbClr val="783887"/>
                </a:solidFill>
                <a:effectLst/>
              </a:rPr>
              <a:t>综合技术能力的要求也会越来越高</a:t>
            </a:r>
            <a:r>
              <a:rPr lang="zh-CN" altLang="en-US" dirty="0">
                <a:solidFill>
                  <a:srgbClr val="555555"/>
                </a:solidFill>
                <a:effectLst/>
              </a:rPr>
              <a:t>。</a:t>
            </a:r>
            <a:endParaRPr lang="zh-CN" altLang="en-US"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0972" r="4701"/>
          <a:stretch>
            <a:fillRect/>
          </a:stretch>
        </p:blipFill>
        <p:spPr bwMode="auto">
          <a:xfrm>
            <a:off x="6524971" y="5453315"/>
            <a:ext cx="4855606" cy="3237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2575830" y="5414910"/>
            <a:ext cx="4913213" cy="3275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3940" r="11059"/>
          <a:stretch>
            <a:fillRect/>
          </a:stretch>
        </p:blipFill>
        <p:spPr bwMode="auto">
          <a:xfrm>
            <a:off x="6524970" y="9186994"/>
            <a:ext cx="4855605" cy="3237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20039" t="2240"/>
          <a:stretch>
            <a:fillRect/>
          </a:stretch>
        </p:blipFill>
        <p:spPr bwMode="auto">
          <a:xfrm>
            <a:off x="12575830" y="9218718"/>
            <a:ext cx="4913213" cy="3205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测试人员收入分布</a:t>
            </a:r>
            <a:endParaRPr lang="en-US" altLang="zh-CN" sz="6400" dirty="0">
              <a:solidFill>
                <a:srgbClr val="5E5E5E"/>
              </a:solidFill>
              <a:latin typeface="Helvetica"/>
            </a:endParaRPr>
          </a:p>
        </p:txBody>
      </p:sp>
      <p:sp>
        <p:nvSpPr>
          <p:cNvPr id="4" name="文本框 3"/>
          <p:cNvSpPr txBox="1"/>
          <p:nvPr/>
        </p:nvSpPr>
        <p:spPr>
          <a:xfrm>
            <a:off x="11670030" y="2767965"/>
            <a:ext cx="12371070" cy="10447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月收入在8k-12k元之间的受访者占31.4%,对比历年数据可以看出，软件测试从业者的</a:t>
            </a:r>
            <a:r>
              <a:rPr lang="zh-CN" altLang="en-US" sz="3200" i="0" u="none" strike="noStrike">
                <a:solidFill>
                  <a:srgbClr val="FF0000"/>
                </a:solidFill>
                <a:effectLst/>
                <a:latin typeface="宋体" pitchFamily="2" charset="-122"/>
                <a:ea typeface="宋体" pitchFamily="2" charset="-122"/>
                <a:cs typeface="宋体" pitchFamily="2" charset="-122"/>
              </a:rPr>
              <a:t>整体薪资水平略有下降</a:t>
            </a:r>
            <a:r>
              <a:rPr lang="zh-CN" altLang="en-US" sz="3200" b="0" i="0" u="none" strike="noStrike">
                <a:effectLst/>
                <a:latin typeface="宋体" pitchFamily="2" charset="-122"/>
                <a:ea typeface="宋体" pitchFamily="2" charset="-122"/>
                <a:cs typeface="宋体" pitchFamily="2" charset="-122"/>
              </a:rPr>
              <a:t>，受访者目前工作所在的城市主要分布在</a:t>
            </a:r>
            <a:r>
              <a:rPr lang="zh-CN" altLang="en-US" sz="3200" i="0" u="none" strike="noStrike">
                <a:solidFill>
                  <a:srgbClr val="FF0000"/>
                </a:solidFill>
                <a:effectLst/>
                <a:latin typeface="宋体" pitchFamily="2" charset="-122"/>
                <a:ea typeface="宋体" pitchFamily="2" charset="-122"/>
                <a:cs typeface="宋体" pitchFamily="2" charset="-122"/>
              </a:rPr>
              <a:t>北京、上海</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根据本次调研数据显示，2023年软件测试从业人员月收入在8k—12k元之间的，占比31.4%;其次是月入5k-8k,占比26.3%;月收入12k-15k排名第三，占比16.9%;月收入在15k-25k 的测试人员比例为12.6%。</a:t>
            </a:r>
            <a:endParaRPr lang="zh-CN" altLang="en-US" sz="3200" b="0" i="0" u="none" strike="noStrike">
              <a:effectLst/>
              <a:latin typeface="宋体" pitchFamily="2" charset="-122"/>
              <a:ea typeface="宋体" pitchFamily="2" charset="-122"/>
              <a:cs typeface="宋体" pitchFamily="2" charset="-122"/>
            </a:endParaRPr>
          </a:p>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根据本次调研数据显示，受访者工作所在的五大热门城市分别为：北京、上海、深圳、广州、杭州，其中北京占比最高，为18.3%;上海占比11.5%,位居第二；深圳第三，占比8.8%;广州、杭州分列第四、第五，分别占比8.2%和7.6%;成都、南京、西安、武汉、济南均有一定比例。对比排名前五的城市中受访人员的工作年限和收入发现，工作年限集中在1-3年，收入集中在5k-12k,与2022年相比没有大的变化。</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收入情况"/>
          <p:cNvPicPr>
            <a:picLocks noChangeAspect="1"/>
          </p:cNvPicPr>
          <p:nvPr/>
        </p:nvPicPr>
        <p:blipFill>
          <a:blip r:embed="rId1"/>
          <a:stretch>
            <a:fillRect/>
          </a:stretch>
        </p:blipFill>
        <p:spPr>
          <a:xfrm>
            <a:off x="937895" y="2767965"/>
            <a:ext cx="9703435" cy="4816475"/>
          </a:xfrm>
          <a:prstGeom prst="rect">
            <a:avLst/>
          </a:prstGeom>
        </p:spPr>
      </p:pic>
      <p:pic>
        <p:nvPicPr>
          <p:cNvPr id="5" name="图片 4" descr="城市分布"/>
          <p:cNvPicPr>
            <a:picLocks noChangeAspect="1"/>
          </p:cNvPicPr>
          <p:nvPr/>
        </p:nvPicPr>
        <p:blipFill>
          <a:blip r:embed="rId2"/>
          <a:stretch>
            <a:fillRect/>
          </a:stretch>
        </p:blipFill>
        <p:spPr>
          <a:xfrm>
            <a:off x="842010" y="7706995"/>
            <a:ext cx="9799320" cy="528637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测试人员工作类型分布</a:t>
            </a:r>
            <a:endParaRPr lang="en-US" altLang="zh-CN" sz="6400" dirty="0">
              <a:solidFill>
                <a:srgbClr val="5E5E5E"/>
              </a:solidFill>
              <a:latin typeface="Helvetica"/>
            </a:endParaRPr>
          </a:p>
        </p:txBody>
      </p:sp>
      <p:sp>
        <p:nvSpPr>
          <p:cNvPr id="4" name="文本框 3"/>
          <p:cNvSpPr txBox="1"/>
          <p:nvPr/>
        </p:nvSpPr>
        <p:spPr>
          <a:xfrm>
            <a:off x="11670030" y="3242945"/>
            <a:ext cx="12371070" cy="8752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从历年数据可知</a:t>
            </a:r>
            <a:r>
              <a:rPr lang="zh-CN" altLang="en-US" sz="3200" i="0" u="none" strike="noStrike">
                <a:solidFill>
                  <a:srgbClr val="FF0000"/>
                </a:solidFill>
                <a:effectLst/>
                <a:latin typeface="宋体" pitchFamily="2" charset="-122"/>
                <a:ea typeface="宋体" pitchFamily="2" charset="-122"/>
                <a:cs typeface="宋体" pitchFamily="2" charset="-122"/>
              </a:rPr>
              <a:t>手工功能测试、接口自动化测试、性能测试、测试管理</a:t>
            </a:r>
            <a:r>
              <a:rPr lang="zh-CN" altLang="en-US" sz="3200" b="0" i="0" u="none" strike="noStrike">
                <a:effectLst/>
                <a:latin typeface="宋体" pitchFamily="2" charset="-122"/>
                <a:ea typeface="宋体" pitchFamily="2" charset="-122"/>
                <a:cs typeface="宋体" pitchFamily="2" charset="-122"/>
              </a:rPr>
              <a:t>是测试工作中的</a:t>
            </a:r>
            <a:r>
              <a:rPr lang="zh-CN" altLang="en-US" sz="3200" i="0" u="none" strike="noStrike">
                <a:solidFill>
                  <a:schemeClr val="tx1"/>
                </a:solidFill>
                <a:effectLst/>
                <a:latin typeface="宋体" pitchFamily="2" charset="-122"/>
                <a:ea typeface="宋体" pitchFamily="2" charset="-122"/>
                <a:cs typeface="宋体" pitchFamily="2" charset="-122"/>
              </a:rPr>
              <a:t>四大类型</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与2022年比较2023年手工功能测试的比例降低了2.4%。接口自动化测试比例增加了12.3%,排名第二位。手工接口测试，占比从22.8%上升至24.3%。2023年排名第三的测试工作类型是测试管理，占比为50.1%,这说明企业对测试管理方面的需求还是很多的；性能测试同比2022年下降0.6%;其他测试类型均有不同程度的波动，均在正常范围内。最后51Testing软件测试网建议手工功能测试人员向测试管理、接口自动化测试、性能测试方向发展。</a:t>
            </a:r>
            <a:endParaRPr lang="zh-CN" altLang="en-US" sz="3200" b="0" i="0" u="none" strike="noStrike">
              <a:effectLst/>
              <a:latin typeface="宋体" pitchFamily="2" charset="-122"/>
              <a:ea typeface="宋体" pitchFamily="2" charset="-122"/>
              <a:cs typeface="宋体" pitchFamily="2" charset="-122"/>
            </a:endParaRPr>
          </a:p>
        </p:txBody>
      </p:sp>
      <p:pic>
        <p:nvPicPr>
          <p:cNvPr id="5" name="图片 4" descr="工作类型分布"/>
          <p:cNvPicPr>
            <a:picLocks noChangeAspect="1"/>
          </p:cNvPicPr>
          <p:nvPr/>
        </p:nvPicPr>
        <p:blipFill>
          <a:blip r:embed="rId1"/>
          <a:stretch>
            <a:fillRect/>
          </a:stretch>
        </p:blipFill>
        <p:spPr>
          <a:xfrm>
            <a:off x="166370" y="2645410"/>
            <a:ext cx="11388725" cy="1091565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测试人员关注方面</a:t>
            </a:r>
            <a:endParaRPr lang="en-US" altLang="zh-CN" sz="6400" dirty="0">
              <a:solidFill>
                <a:srgbClr val="5E5E5E"/>
              </a:solidFill>
              <a:latin typeface="Helvetica"/>
            </a:endParaRPr>
          </a:p>
        </p:txBody>
      </p:sp>
      <p:sp>
        <p:nvSpPr>
          <p:cNvPr id="4" name="文本框 3"/>
          <p:cNvSpPr txBox="1"/>
          <p:nvPr/>
        </p:nvSpPr>
        <p:spPr>
          <a:xfrm>
            <a:off x="11670030" y="2783840"/>
            <a:ext cx="12629515" cy="1041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2023年</a:t>
            </a:r>
            <a:r>
              <a:rPr lang="zh-CN" altLang="en-US" sz="3200" i="0" u="none" strike="noStrike">
                <a:effectLst/>
                <a:latin typeface="宋体" pitchFamily="2" charset="-122"/>
                <a:ea typeface="宋体" pitchFamily="2" charset="-122"/>
                <a:cs typeface="宋体" pitchFamily="2" charset="-122"/>
              </a:rPr>
              <a:t>AI</a:t>
            </a:r>
            <a:r>
              <a:rPr lang="zh-CN" altLang="en-US" sz="3200" b="0" i="0" u="none" strike="noStrike">
                <a:effectLst/>
                <a:latin typeface="宋体" pitchFamily="2" charset="-122"/>
                <a:ea typeface="宋体" pitchFamily="2" charset="-122"/>
                <a:cs typeface="宋体" pitchFamily="2" charset="-122"/>
              </a:rPr>
              <a:t>是否会取代部分测试工作选项，占比17.5%;随着AI技术的逐步发展成熟，测试从业人员有被AI取代的担忧。居安思危是好事，从长期来看，只停留在手工测试上行不通，即使不被AI取代，之后也会被刚毕业的大学生取代，所以要持续提升自己，</a:t>
            </a:r>
            <a:r>
              <a:rPr lang="zh-CN" altLang="en-US" sz="3200" i="0" u="none" strike="noStrike">
                <a:solidFill>
                  <a:srgbClr val="FF0000"/>
                </a:solidFill>
                <a:effectLst/>
                <a:latin typeface="宋体" pitchFamily="2" charset="-122"/>
                <a:ea typeface="宋体" pitchFamily="2" charset="-122"/>
                <a:cs typeface="宋体" pitchFamily="2" charset="-122"/>
              </a:rPr>
              <a:t>向自动化测试、测试开发方向发展</a:t>
            </a:r>
            <a:r>
              <a:rPr lang="zh-CN" altLang="en-US" sz="3200" b="0" i="0" u="none" strike="noStrike">
                <a:effectLst/>
                <a:latin typeface="宋体" pitchFamily="2" charset="-122"/>
                <a:ea typeface="宋体" pitchFamily="2" charset="-122"/>
                <a:cs typeface="宋体" pitchFamily="2" charset="-122"/>
              </a:rPr>
              <a:t>。从历年数据中可以发现，移动测试自动化测试框架对比2022年增加了3.8%,是移动互联网测试关注的第一名，可见这依然是大家最关心的问题，表明受调查者</a:t>
            </a:r>
            <a:r>
              <a:rPr lang="zh-CN" altLang="en-US" sz="3200" i="0" u="none" strike="noStrike">
                <a:effectLst/>
                <a:latin typeface="宋体" pitchFamily="2" charset="-122"/>
                <a:ea typeface="宋体" pitchFamily="2" charset="-122"/>
                <a:cs typeface="宋体" pitchFamily="2" charset="-122"/>
              </a:rPr>
              <a:t>有意向往自动化测试方面发展</a:t>
            </a:r>
            <a:r>
              <a:rPr lang="zh-CN" altLang="en-US" sz="3200" b="0" i="0" u="none" strike="noStrike">
                <a:effectLst/>
                <a:latin typeface="宋体" pitchFamily="2" charset="-122"/>
                <a:ea typeface="宋体" pitchFamily="2" charset="-122"/>
                <a:cs typeface="宋体" pitchFamily="2" charset="-122"/>
              </a:rPr>
              <a:t>；移动互联网的特殊场景同比2022年增加1.8%;移动互联网接口测试同比2022年增加了0.1%;移动互联网性能测试和移动互联网安全性测试比例同比2022年比均减少8.4%;移动互联网的发展前景同比2022年增加4.2%;随着时间的推移和技术的发展，虽然软件测试人员在移动互联网测试方面关心的内容在不断改变，但是接口、安全、性能这三类测试在移动互联网测试中仍有着广阔的前景。</a:t>
            </a:r>
            <a:endParaRPr lang="zh-CN" altLang="en-US" sz="3200" b="0" i="0" u="none" strike="noStrike">
              <a:effectLst/>
              <a:latin typeface="宋体" pitchFamily="2" charset="-122"/>
              <a:ea typeface="宋体" pitchFamily="2" charset="-122"/>
              <a:cs typeface="宋体" pitchFamily="2" charset="-122"/>
            </a:endParaRPr>
          </a:p>
        </p:txBody>
      </p:sp>
      <p:pic>
        <p:nvPicPr>
          <p:cNvPr id="2" name="图片 1" descr="测试关注方便"/>
          <p:cNvPicPr>
            <a:picLocks noChangeAspect="1"/>
          </p:cNvPicPr>
          <p:nvPr/>
        </p:nvPicPr>
        <p:blipFill>
          <a:blip r:embed="rId1"/>
          <a:stretch>
            <a:fillRect/>
          </a:stretch>
        </p:blipFill>
        <p:spPr>
          <a:xfrm>
            <a:off x="333375" y="2645410"/>
            <a:ext cx="10477500" cy="1055306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测试人员掌握的编程</a:t>
            </a:r>
            <a:r>
              <a:rPr lang="en-US" altLang="zh-CN" sz="6400" dirty="0">
                <a:solidFill>
                  <a:srgbClr val="5E5E5E"/>
                </a:solidFill>
                <a:latin typeface="Helvetica"/>
              </a:rPr>
              <a:t>/</a:t>
            </a:r>
            <a:r>
              <a:rPr lang="zh-CN" altLang="en-US" sz="6400" dirty="0">
                <a:solidFill>
                  <a:srgbClr val="5E5E5E"/>
                </a:solidFill>
                <a:latin typeface="Helvetica"/>
                <a:ea typeface="宋体" pitchFamily="2" charset="-122"/>
              </a:rPr>
              <a:t>脚本语言</a:t>
            </a:r>
            <a:endParaRPr lang="zh-CN" altLang="en-US" sz="6400" dirty="0">
              <a:solidFill>
                <a:srgbClr val="5E5E5E"/>
              </a:solidFill>
              <a:latin typeface="Helvetica"/>
              <a:ea typeface="宋体" pitchFamily="2" charset="-122"/>
            </a:endParaRPr>
          </a:p>
        </p:txBody>
      </p:sp>
      <p:sp>
        <p:nvSpPr>
          <p:cNvPr id="4" name="文本框 3"/>
          <p:cNvSpPr txBox="1"/>
          <p:nvPr/>
        </p:nvSpPr>
        <p:spPr>
          <a:xfrm>
            <a:off x="11670030" y="3491230"/>
            <a:ext cx="12371070" cy="8752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l">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从历年数据对比发现，2023年软件测试人员常用的编程语言中</a:t>
            </a:r>
            <a:r>
              <a:rPr lang="zh-CN" altLang="en-US" sz="3200" i="0" u="none" strike="noStrike">
                <a:solidFill>
                  <a:srgbClr val="FF0000"/>
                </a:solidFill>
                <a:effectLst/>
                <a:latin typeface="宋体" pitchFamily="2" charset="-122"/>
                <a:ea typeface="宋体" pitchFamily="2" charset="-122"/>
                <a:cs typeface="宋体" pitchFamily="2" charset="-122"/>
              </a:rPr>
              <a:t>Python</a:t>
            </a:r>
            <a:r>
              <a:rPr lang="zh-CN" altLang="en-US" sz="3200" b="0" i="0" u="none" strike="noStrike">
                <a:effectLst/>
                <a:latin typeface="宋体" pitchFamily="2" charset="-122"/>
                <a:ea typeface="宋体" pitchFamily="2" charset="-122"/>
                <a:cs typeface="宋体" pitchFamily="2" charset="-122"/>
              </a:rPr>
              <a:t>已经成为测试人员掌握</a:t>
            </a:r>
            <a:r>
              <a:rPr lang="zh-CN" altLang="en-US" sz="3200" i="0" u="none" strike="noStrike">
                <a:solidFill>
                  <a:srgbClr val="FF0000"/>
                </a:solidFill>
                <a:effectLst/>
                <a:latin typeface="宋体" pitchFamily="2" charset="-122"/>
                <a:ea typeface="宋体" pitchFamily="2" charset="-122"/>
                <a:cs typeface="宋体" pitchFamily="2" charset="-122"/>
              </a:rPr>
              <a:t>最多</a:t>
            </a:r>
            <a:r>
              <a:rPr lang="zh-CN" altLang="en-US" sz="3200" b="0" i="0" u="none" strike="noStrike">
                <a:effectLst/>
                <a:latin typeface="宋体" pitchFamily="2" charset="-122"/>
                <a:ea typeface="宋体" pitchFamily="2" charset="-122"/>
                <a:cs typeface="宋体" pitchFamily="2" charset="-122"/>
              </a:rPr>
              <a:t>的语言，不过同比2022年下降1.7%,但高出Java6.8%。Python这门语言简单、易学，免费开源，受到很多软件测试人员的欢迎。</a:t>
            </a:r>
            <a:r>
              <a:rPr lang="zh-CN" altLang="en-US" sz="3200" i="0" u="none" strike="noStrike">
                <a:solidFill>
                  <a:srgbClr val="FF0000"/>
                </a:solidFill>
                <a:effectLst/>
                <a:latin typeface="宋体" pitchFamily="2" charset="-122"/>
                <a:ea typeface="宋体" pitchFamily="2" charset="-122"/>
                <a:cs typeface="宋体" pitchFamily="2" charset="-122"/>
              </a:rPr>
              <a:t>Java稳定第二</a:t>
            </a:r>
            <a:r>
              <a:rPr lang="zh-CN" altLang="en-US" sz="3200" b="0" i="0" u="none" strike="noStrike">
                <a:effectLst/>
                <a:latin typeface="宋体" pitchFamily="2" charset="-122"/>
                <a:ea typeface="宋体" pitchFamily="2" charset="-122"/>
                <a:cs typeface="宋体" pitchFamily="2" charset="-122"/>
              </a:rPr>
              <a:t>，与2022年相比，比例减少6.7%,</a:t>
            </a:r>
            <a:r>
              <a:rPr lang="zh-CN" altLang="en-US" sz="3200" i="0" u="none" strike="noStrike">
                <a:solidFill>
                  <a:srgbClr val="FF0000"/>
                </a:solidFill>
                <a:effectLst/>
                <a:latin typeface="宋体" pitchFamily="2" charset="-122"/>
                <a:ea typeface="宋体" pitchFamily="2" charset="-122"/>
                <a:cs typeface="宋体" pitchFamily="2" charset="-122"/>
              </a:rPr>
              <a:t>C#</a:t>
            </a:r>
            <a:r>
              <a:rPr lang="zh-CN" altLang="en-US" sz="3200" b="0" i="0" u="none" strike="noStrike">
                <a:effectLst/>
                <a:latin typeface="宋体" pitchFamily="2" charset="-122"/>
                <a:ea typeface="宋体" pitchFamily="2" charset="-122"/>
                <a:cs typeface="宋体" pitchFamily="2" charset="-122"/>
              </a:rPr>
              <a:t>占比增加3.8%。</a:t>
            </a:r>
            <a:r>
              <a:rPr lang="zh-CN" altLang="en-US" sz="3200" i="0" u="none" strike="noStrike">
                <a:solidFill>
                  <a:srgbClr val="FF0000"/>
                </a:solidFill>
                <a:effectLst/>
                <a:latin typeface="宋体" pitchFamily="2" charset="-122"/>
                <a:ea typeface="宋体" pitchFamily="2" charset="-122"/>
                <a:cs typeface="宋体" pitchFamily="2" charset="-122"/>
              </a:rPr>
              <a:t>Ruby</a:t>
            </a:r>
            <a:r>
              <a:rPr lang="zh-CN" altLang="en-US" sz="3200" b="0" i="0" u="none" strike="noStrike">
                <a:effectLst/>
                <a:latin typeface="宋体" pitchFamily="2" charset="-122"/>
                <a:ea typeface="宋体" pitchFamily="2" charset="-122"/>
                <a:cs typeface="宋体" pitchFamily="2" charset="-122"/>
              </a:rPr>
              <a:t>与2022年相比增加0.1%;其他语言的比例略有变化，越来越多的测试人员因为工作需要开始学习编程语言。</a:t>
            </a:r>
            <a:endParaRPr lang="zh-CN" altLang="en-US" sz="3200" b="0" i="0" u="none" strike="noStrike">
              <a:effectLst/>
              <a:latin typeface="宋体" pitchFamily="2" charset="-122"/>
              <a:ea typeface="宋体" pitchFamily="2" charset="-122"/>
              <a:cs typeface="宋体" pitchFamily="2" charset="-122"/>
            </a:endParaRPr>
          </a:p>
        </p:txBody>
      </p:sp>
      <p:pic>
        <p:nvPicPr>
          <p:cNvPr id="2" name="图片 1" descr="编程语言"/>
          <p:cNvPicPr>
            <a:picLocks noChangeAspect="1"/>
          </p:cNvPicPr>
          <p:nvPr/>
        </p:nvPicPr>
        <p:blipFill>
          <a:blip r:embed="rId1"/>
          <a:stretch>
            <a:fillRect/>
          </a:stretch>
        </p:blipFill>
        <p:spPr>
          <a:xfrm>
            <a:off x="419100" y="2766695"/>
            <a:ext cx="11193145" cy="1020127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测试人员使用数据库知识类型</a:t>
            </a:r>
            <a:endParaRPr lang="en-US" altLang="zh-CN" sz="6400" dirty="0">
              <a:solidFill>
                <a:srgbClr val="5E5E5E"/>
              </a:solidFill>
              <a:latin typeface="Helvetica"/>
            </a:endParaRPr>
          </a:p>
        </p:txBody>
      </p:sp>
      <p:sp>
        <p:nvSpPr>
          <p:cNvPr id="4" name="文本框 3"/>
          <p:cNvSpPr txBox="1"/>
          <p:nvPr/>
        </p:nvSpPr>
        <p:spPr>
          <a:xfrm>
            <a:off x="11670030" y="3242945"/>
            <a:ext cx="12371070" cy="8752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综合历年数据可知，2023年</a:t>
            </a:r>
            <a:r>
              <a:rPr lang="zh-CN" altLang="en-US" sz="3200" i="0" u="none" strike="noStrike">
                <a:solidFill>
                  <a:srgbClr val="FF0000"/>
                </a:solidFill>
                <a:effectLst/>
                <a:latin typeface="宋体" pitchFamily="2" charset="-122"/>
                <a:ea typeface="宋体" pitchFamily="2" charset="-122"/>
                <a:cs typeface="宋体" pitchFamily="2" charset="-122"/>
              </a:rPr>
              <a:t>MySQL/MariaDB</a:t>
            </a:r>
            <a:r>
              <a:rPr lang="zh-CN" altLang="en-US" sz="3200" b="0" i="0" u="none" strike="noStrike">
                <a:effectLst/>
                <a:latin typeface="宋体" pitchFamily="2" charset="-122"/>
                <a:ea typeface="宋体" pitchFamily="2" charset="-122"/>
                <a:cs typeface="宋体" pitchFamily="2" charset="-122"/>
              </a:rPr>
              <a:t>的比例同比2022年增加了1.3%,仍然以67.9%的选择率成为测试人员使用最多的数据库知识；</a:t>
            </a:r>
            <a:r>
              <a:rPr lang="zh-CN" altLang="en-US" sz="3200" i="0" u="none" strike="noStrike">
                <a:effectLst/>
                <a:latin typeface="宋体" pitchFamily="2" charset="-122"/>
                <a:ea typeface="宋体" pitchFamily="2" charset="-122"/>
                <a:cs typeface="宋体" pitchFamily="2" charset="-122"/>
              </a:rPr>
              <a:t>Oracle和SQL SERVER</a:t>
            </a:r>
            <a:r>
              <a:rPr lang="zh-CN" altLang="en-US" sz="3200" b="0" i="0" u="none" strike="noStrike">
                <a:effectLst/>
                <a:latin typeface="宋体" pitchFamily="2" charset="-122"/>
                <a:ea typeface="宋体" pitchFamily="2" charset="-122"/>
                <a:cs typeface="宋体" pitchFamily="2" charset="-122"/>
              </a:rPr>
              <a:t>与2022年相比，Oracle比例增长了4.8%,SQL SERVER比例上升了12%;Redis占比虽有下降，但仍有11.4%的占比，也从侧面反映出国内对大数据和人工智能行业的投入。MongoDB与2022相比下调了0.1%;DB2、PostgreSQL、Sybase占比均有下降，分别减少了2.3%、1.3%和1.1%。其他数据库如Microsoft Access、SQLite同比2022年都有小幅上升；由此可以看出，随着软件测试行业的发展以及测试对象的不断变化，掌握多种数据库的测试人员将更具竞争力，预计未来掌握多种数据库的测试人员将会越来越多。</a:t>
            </a:r>
            <a:endParaRPr lang="zh-CN" altLang="en-US" sz="3200" b="0" i="0" u="none" strike="noStrike">
              <a:effectLst/>
              <a:latin typeface="宋体" pitchFamily="2" charset="-122"/>
              <a:ea typeface="宋体" pitchFamily="2" charset="-122"/>
              <a:cs typeface="宋体" pitchFamily="2" charset="-122"/>
            </a:endParaRPr>
          </a:p>
        </p:txBody>
      </p:sp>
      <p:pic>
        <p:nvPicPr>
          <p:cNvPr id="2" name="图片 1" descr="数据库"/>
          <p:cNvPicPr>
            <a:picLocks noChangeAspect="1"/>
          </p:cNvPicPr>
          <p:nvPr/>
        </p:nvPicPr>
        <p:blipFill>
          <a:blip r:embed="rId1"/>
          <a:stretch>
            <a:fillRect/>
          </a:stretch>
        </p:blipFill>
        <p:spPr>
          <a:xfrm>
            <a:off x="565150" y="2645410"/>
            <a:ext cx="10895330" cy="974153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测试人员最希望提高的软件测试技能</a:t>
            </a:r>
            <a:endParaRPr lang="en-US" altLang="zh-CN" sz="6400" dirty="0">
              <a:solidFill>
                <a:srgbClr val="5E5E5E"/>
              </a:solidFill>
              <a:latin typeface="Helvetica"/>
            </a:endParaRPr>
          </a:p>
        </p:txBody>
      </p:sp>
      <p:sp>
        <p:nvSpPr>
          <p:cNvPr id="4" name="文本框 3"/>
          <p:cNvSpPr txBox="1"/>
          <p:nvPr/>
        </p:nvSpPr>
        <p:spPr>
          <a:xfrm>
            <a:off x="11670030" y="3003550"/>
            <a:ext cx="12371070" cy="98444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从历年的数据中我们可以看出，2023年测试开发选项同比2022年降低了6.6%。</a:t>
            </a:r>
            <a:r>
              <a:rPr lang="zh-CN" altLang="en-US" sz="3200" i="0" u="none" strike="noStrike">
                <a:solidFill>
                  <a:srgbClr val="FF0000"/>
                </a:solidFill>
                <a:effectLst/>
                <a:latin typeface="宋体" pitchFamily="2" charset="-122"/>
                <a:ea typeface="宋体" pitchFamily="2" charset="-122"/>
                <a:cs typeface="宋体" pitchFamily="2" charset="-122"/>
              </a:rPr>
              <a:t>测试开发是基于业务驱动和框架平台</a:t>
            </a:r>
            <a:r>
              <a:rPr lang="zh-CN" altLang="en-US" sz="3200" b="0" i="0" u="none" strike="noStrike">
                <a:effectLst/>
                <a:latin typeface="宋体" pitchFamily="2" charset="-122"/>
                <a:ea typeface="宋体" pitchFamily="2" charset="-122"/>
                <a:cs typeface="宋体" pitchFamily="2" charset="-122"/>
              </a:rPr>
              <a:t>，需要测试人员具备开发和质量改进的思维，参与到软件开发的过程中去。</a:t>
            </a:r>
            <a:r>
              <a:rPr lang="zh-CN" altLang="en-US" sz="3200" i="0" u="none" strike="noStrike">
                <a:solidFill>
                  <a:srgbClr val="FF0000"/>
                </a:solidFill>
                <a:effectLst/>
                <a:latin typeface="宋体" pitchFamily="2" charset="-122"/>
                <a:ea typeface="宋体" pitchFamily="2" charset="-122"/>
                <a:cs typeface="宋体" pitchFamily="2" charset="-122"/>
              </a:rPr>
              <a:t>针对软件开发过程中遇到的问题，去开发出一些测试平台、框架、工具，最终目的是提升产品测试效率</a:t>
            </a:r>
            <a:r>
              <a:rPr lang="zh-CN" altLang="en-US" sz="3200" b="0" i="0" u="none" strike="noStrike">
                <a:effectLst/>
                <a:latin typeface="宋体" pitchFamily="2" charset="-122"/>
                <a:ea typeface="宋体" pitchFamily="2" charset="-122"/>
                <a:cs typeface="宋体" pitchFamily="2" charset="-122"/>
              </a:rPr>
              <a:t>。在这些选项当中自动化测试与2022年相比增加了3.7%,在测试人员希望提高的测试技能中排名第一；安全性测试和大数据测试同比2022年分别增涨4.5%和5.6%;可靠性测试、白盒测试和测试管理同比2022年的占比分别增加1.8%、6.4%和6.9%;性能测试和测试分析设计有小幅度的下降波动；AI测试和其他占比同比2022年有增长。综合数据可知自动化测试、性能测试、安全性测试是测试人员希望提高的软件测试技能的前三名。51Testing认为，软件测试人员只有明确提升技能的类型，才会更有目标和动力去行动。</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希望提高"/>
          <p:cNvPicPr>
            <a:picLocks noChangeAspect="1"/>
          </p:cNvPicPr>
          <p:nvPr/>
        </p:nvPicPr>
        <p:blipFill>
          <a:blip r:embed="rId1"/>
          <a:stretch>
            <a:fillRect/>
          </a:stretch>
        </p:blipFill>
        <p:spPr>
          <a:xfrm>
            <a:off x="356870" y="3003550"/>
            <a:ext cx="10875010" cy="933386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rPr>
              <a:t>测试人员学习新技术最大动力</a:t>
            </a:r>
            <a:endParaRPr lang="en-US" altLang="zh-CN" sz="6400" dirty="0">
              <a:solidFill>
                <a:srgbClr val="5E5E5E"/>
              </a:solidFill>
              <a:latin typeface="Helvetica"/>
            </a:endParaRPr>
          </a:p>
        </p:txBody>
      </p:sp>
      <p:sp>
        <p:nvSpPr>
          <p:cNvPr id="4" name="文本框 3"/>
          <p:cNvSpPr txBox="1"/>
          <p:nvPr/>
        </p:nvSpPr>
        <p:spPr>
          <a:xfrm>
            <a:off x="11670030" y="3242945"/>
            <a:ext cx="12371070" cy="9494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从历年数据可以看出，软件测试人员学习新技术的最大动力中</a:t>
            </a:r>
            <a:r>
              <a:rPr lang="zh-CN" altLang="en-US" sz="3200" i="0" u="none" strike="noStrike">
                <a:solidFill>
                  <a:srgbClr val="FF0000"/>
                </a:solidFill>
                <a:effectLst/>
                <a:latin typeface="宋体" pitchFamily="2" charset="-122"/>
                <a:ea typeface="宋体" pitchFamily="2" charset="-122"/>
                <a:cs typeface="宋体" pitchFamily="2" charset="-122"/>
              </a:rPr>
              <a:t>升职</a:t>
            </a:r>
            <a:r>
              <a:rPr lang="zh-CN" altLang="en-US" sz="3200" b="0" i="0" u="none" strike="noStrike">
                <a:effectLst/>
                <a:latin typeface="宋体" pitchFamily="2" charset="-122"/>
                <a:ea typeface="宋体" pitchFamily="2" charset="-122"/>
                <a:cs typeface="宋体" pitchFamily="2" charset="-122"/>
              </a:rPr>
              <a:t>与2022年相比增加了6.5%,成为最高比重排在第一位。</a:t>
            </a:r>
            <a:r>
              <a:rPr lang="zh-CN" altLang="en-US" sz="3200" i="0" u="none" strike="noStrike">
                <a:solidFill>
                  <a:srgbClr val="FF0000"/>
                </a:solidFill>
                <a:effectLst/>
                <a:latin typeface="宋体" pitchFamily="2" charset="-122"/>
                <a:ea typeface="宋体" pitchFamily="2" charset="-122"/>
                <a:cs typeface="宋体" pitchFamily="2" charset="-122"/>
              </a:rPr>
              <a:t>个人规划</a:t>
            </a:r>
            <a:r>
              <a:rPr lang="zh-CN" altLang="en-US" sz="3200" b="0" i="0" u="none" strike="noStrike">
                <a:effectLst/>
                <a:latin typeface="宋体" pitchFamily="2" charset="-122"/>
                <a:ea typeface="宋体" pitchFamily="2" charset="-122"/>
                <a:cs typeface="宋体" pitchFamily="2" charset="-122"/>
              </a:rPr>
              <a:t>和加薪位列第二位和第三位，个人规划同比2022降低0.9%,加薪同比2022年下降24.3%;</a:t>
            </a:r>
            <a:endParaRPr lang="zh-CN" altLang="en-US" sz="3200" b="0" i="0" u="none" strike="noStrike">
              <a:effectLst/>
              <a:latin typeface="宋体" pitchFamily="2" charset="-122"/>
              <a:ea typeface="宋体" pitchFamily="2" charset="-122"/>
              <a:cs typeface="宋体" pitchFamily="2" charset="-122"/>
            </a:endParaRPr>
          </a:p>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51Testing分析，之所以加薪比例浮动如此之大，可能与</a:t>
            </a:r>
            <a:r>
              <a:rPr lang="zh-CN" altLang="en-US" sz="3200" i="0" u="none" strike="noStrike">
                <a:effectLst/>
                <a:latin typeface="宋体" pitchFamily="2" charset="-122"/>
                <a:ea typeface="宋体" pitchFamily="2" charset="-122"/>
                <a:cs typeface="宋体" pitchFamily="2" charset="-122"/>
              </a:rPr>
              <a:t>企业裁员</a:t>
            </a:r>
            <a:r>
              <a:rPr lang="zh-CN" altLang="en-US" sz="3200" b="0" i="0" u="none" strike="noStrike">
                <a:effectLst/>
                <a:latin typeface="宋体" pitchFamily="2" charset="-122"/>
                <a:ea typeface="宋体" pitchFamily="2" charset="-122"/>
                <a:cs typeface="宋体" pitchFamily="2" charset="-122"/>
              </a:rPr>
              <a:t>有关，这也与担心被辞退选项较2022年增长15.6%呈正相关。换工作同比2022年增长1.9%;接收到新的测试任务和其他同2022年相比，分别增加5.1%、和1.2%。最后，加薪比例的降低和担心被辞退比例的升高，也从侧面体现了企业裁员对测试行业的影响。这一变化提醒测试从业者一方面要</a:t>
            </a:r>
            <a:r>
              <a:rPr lang="zh-CN" altLang="en-US" sz="3200" i="0" u="none" strike="noStrike">
                <a:effectLst/>
                <a:latin typeface="宋体" pitchFamily="2" charset="-122"/>
                <a:ea typeface="宋体" pitchFamily="2" charset="-122"/>
                <a:cs typeface="宋体" pitchFamily="2" charset="-122"/>
              </a:rPr>
              <a:t>提升自己的专业技能</a:t>
            </a:r>
            <a:r>
              <a:rPr lang="zh-CN" altLang="en-US" sz="3200" b="0" i="0" u="none" strike="noStrike">
                <a:effectLst/>
                <a:latin typeface="宋体" pitchFamily="2" charset="-122"/>
                <a:ea typeface="宋体" pitchFamily="2" charset="-122"/>
                <a:cs typeface="宋体" pitchFamily="2" charset="-122"/>
              </a:rPr>
              <a:t>，</a:t>
            </a:r>
            <a:r>
              <a:rPr lang="zh-CN" altLang="en-US" sz="3200" u="none" strike="noStrike">
                <a:effectLst/>
                <a:latin typeface="宋体" pitchFamily="2" charset="-122"/>
                <a:ea typeface="宋体" pitchFamily="2" charset="-122"/>
                <a:cs typeface="宋体" pitchFamily="2" charset="-122"/>
              </a:rPr>
              <a:t>提高抗风险能力，另一方面也要结合大环境，适当地调整预期薪资</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最大动力"/>
          <p:cNvPicPr>
            <a:picLocks noChangeAspect="1"/>
          </p:cNvPicPr>
          <p:nvPr/>
        </p:nvPicPr>
        <p:blipFill>
          <a:blip r:embed="rId1"/>
          <a:stretch>
            <a:fillRect/>
          </a:stretch>
        </p:blipFill>
        <p:spPr>
          <a:xfrm>
            <a:off x="266700" y="3810000"/>
            <a:ext cx="11164570" cy="662559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erSphere 的关键架构设计之二：团队协作及多租户模型"/>
          <p:cNvSpPr txBox="1"/>
          <p:nvPr/>
        </p:nvSpPr>
        <p:spPr>
          <a:xfrm>
            <a:off x="-19050" y="147873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sz="6400" dirty="0">
                <a:solidFill>
                  <a:srgbClr val="5E5E5E"/>
                </a:solidFill>
                <a:latin typeface="Helvetica"/>
                <a:ea typeface="宋体" pitchFamily="2" charset="-122"/>
              </a:rPr>
              <a:t>测试人员获取软件测试信息的渠道统计</a:t>
            </a:r>
            <a:endParaRPr lang="zh-CN" altLang="en-US" sz="6400" dirty="0">
              <a:solidFill>
                <a:srgbClr val="5E5E5E"/>
              </a:solidFill>
              <a:latin typeface="Helvetica"/>
              <a:ea typeface="宋体" pitchFamily="2" charset="-122"/>
            </a:endParaRPr>
          </a:p>
        </p:txBody>
      </p:sp>
      <p:sp>
        <p:nvSpPr>
          <p:cNvPr id="4" name="文本框 3"/>
          <p:cNvSpPr txBox="1"/>
          <p:nvPr/>
        </p:nvSpPr>
        <p:spPr>
          <a:xfrm>
            <a:off x="11670030" y="3242945"/>
            <a:ext cx="12371070" cy="8752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软件测试从业人员获取测试相关信息的主要渠道分别是</a:t>
            </a:r>
            <a:r>
              <a:rPr lang="zh-CN" altLang="en-US" sz="3200" i="0" u="none" strike="noStrike">
                <a:solidFill>
                  <a:srgbClr val="FF0000"/>
                </a:solidFill>
                <a:effectLst/>
                <a:latin typeface="宋体" pitchFamily="2" charset="-122"/>
                <a:ea typeface="宋体" pitchFamily="2" charset="-122"/>
                <a:cs typeface="宋体" pitchFamily="2" charset="-122"/>
              </a:rPr>
              <a:t>技术图书</a:t>
            </a:r>
            <a:r>
              <a:rPr lang="zh-CN" altLang="en-US" sz="3200" b="0" i="0" u="none" strike="noStrike">
                <a:effectLst/>
                <a:latin typeface="宋体" pitchFamily="2" charset="-122"/>
                <a:ea typeface="宋体" pitchFamily="2" charset="-122"/>
                <a:cs typeface="宋体" pitchFamily="2" charset="-122"/>
              </a:rPr>
              <a:t>、</a:t>
            </a:r>
            <a:r>
              <a:rPr lang="zh-CN" altLang="en-US" sz="3200" i="0" u="none" strike="noStrike">
                <a:solidFill>
                  <a:srgbClr val="FF0000"/>
                </a:solidFill>
                <a:effectLst/>
                <a:latin typeface="宋体" pitchFamily="2" charset="-122"/>
                <a:ea typeface="宋体" pitchFamily="2" charset="-122"/>
                <a:cs typeface="宋体" pitchFamily="2" charset="-122"/>
              </a:rPr>
              <a:t>网络搜索</a:t>
            </a:r>
            <a:r>
              <a:rPr lang="zh-CN" altLang="en-US" sz="3200" b="0" i="0" u="none" strike="noStrike">
                <a:effectLst/>
                <a:latin typeface="宋体" pitchFamily="2" charset="-122"/>
                <a:ea typeface="宋体" pitchFamily="2" charset="-122"/>
                <a:cs typeface="宋体" pitchFamily="2" charset="-122"/>
              </a:rPr>
              <a:t>、</a:t>
            </a:r>
            <a:r>
              <a:rPr lang="zh-CN" altLang="en-US" sz="3200" i="0" u="none" strike="noStrike">
                <a:solidFill>
                  <a:srgbClr val="FF0000"/>
                </a:solidFill>
                <a:effectLst/>
                <a:latin typeface="宋体" pitchFamily="2" charset="-122"/>
                <a:ea typeface="宋体" pitchFamily="2" charset="-122"/>
                <a:cs typeface="宋体" pitchFamily="2" charset="-122"/>
              </a:rPr>
              <a:t>专业技术网站及博客</a:t>
            </a:r>
            <a:r>
              <a:rPr lang="zh-CN" altLang="en-US" sz="3200" b="0" i="0" u="none" strike="noStrike">
                <a:effectLst/>
                <a:latin typeface="宋体" pitchFamily="2" charset="-122"/>
                <a:ea typeface="宋体" pitchFamily="2" charset="-122"/>
                <a:cs typeface="宋体" pitchFamily="2" charset="-122"/>
              </a:rPr>
              <a:t>、</a:t>
            </a:r>
            <a:r>
              <a:rPr lang="zh-CN" altLang="en-US" sz="3200" i="0" u="none" strike="noStrike">
                <a:solidFill>
                  <a:srgbClr val="FF0000"/>
                </a:solidFill>
                <a:effectLst/>
                <a:latin typeface="宋体" pitchFamily="2" charset="-122"/>
                <a:ea typeface="宋体" pitchFamily="2" charset="-122"/>
                <a:cs typeface="宋体" pitchFamily="2" charset="-122"/>
              </a:rPr>
              <a:t>行业峰会</a:t>
            </a:r>
            <a:r>
              <a:rPr lang="zh-CN" altLang="en-US" sz="3200" b="0" i="0" u="none" strike="noStrike">
                <a:effectLst/>
                <a:latin typeface="宋体" pitchFamily="2" charset="-122"/>
                <a:ea typeface="宋体" pitchFamily="2" charset="-122"/>
                <a:cs typeface="宋体" pitchFamily="2" charset="-122"/>
              </a:rPr>
              <a:t>及</a:t>
            </a:r>
            <a:r>
              <a:rPr lang="zh-CN" altLang="en-US" sz="3200" i="0" u="none" strike="noStrike">
                <a:solidFill>
                  <a:srgbClr val="FF0000"/>
                </a:solidFill>
                <a:effectLst/>
                <a:latin typeface="宋体" pitchFamily="2" charset="-122"/>
                <a:ea typeface="宋体" pitchFamily="2" charset="-122"/>
                <a:cs typeface="宋体" pitchFamily="2" charset="-122"/>
              </a:rPr>
              <a:t>其他技术大会</a:t>
            </a:r>
            <a:r>
              <a:rPr lang="zh-CN" altLang="en-US" sz="3200" b="0" i="0" u="none" strike="noStrike">
                <a:effectLst/>
                <a:latin typeface="宋体" pitchFamily="2" charset="-122"/>
                <a:ea typeface="宋体" pitchFamily="2" charset="-122"/>
                <a:cs typeface="宋体" pitchFamily="2" charset="-122"/>
              </a:rPr>
              <a:t>。</a:t>
            </a:r>
            <a:endParaRPr lang="zh-CN" altLang="en-US" sz="3200" b="0" i="0" u="none" strike="noStrike">
              <a:effectLst/>
              <a:latin typeface="宋体" pitchFamily="2" charset="-122"/>
              <a:ea typeface="宋体" pitchFamily="2" charset="-122"/>
              <a:cs typeface="宋体" pitchFamily="2" charset="-122"/>
            </a:endParaRPr>
          </a:p>
          <a:p>
            <a:pPr indent="457200" algn="just">
              <a:lnSpc>
                <a:spcPct val="150000"/>
              </a:lnSpc>
              <a:buFont typeface="Wingdings" panose="05000000000000000000" pitchFamily="2" charset="2"/>
              <a:buNone/>
            </a:pPr>
            <a:r>
              <a:rPr lang="zh-CN" altLang="en-US" sz="3200" b="0" i="0" u="none" strike="noStrike">
                <a:effectLst/>
                <a:latin typeface="宋体" pitchFamily="2" charset="-122"/>
                <a:ea typeface="宋体" pitchFamily="2" charset="-122"/>
                <a:cs typeface="宋体" pitchFamily="2" charset="-122"/>
              </a:rPr>
              <a:t>从调查数据可知，软件测试从业人员获取测试相关信息的主要渠道是技术图书、网络搜索、专业技术网站和行业峰会及其他技术大会，比重分别为56.2%、52.9%、51.9%、41.8%。其次是厂商网站、论坛及问答社区、公司知识库、微博微信，分别占39.3%、38.8%、31.9%、29.5%;加入学习群和线上公开课分别占比29.1%和20.9%;知识付费形式、通过招聘渠道、大学测试老师等方式均有占比；其他选项占1.6%。</a:t>
            </a:r>
            <a:endParaRPr lang="zh-CN" altLang="en-US" sz="3200" b="0" i="0" u="none" strike="noStrike">
              <a:effectLst/>
              <a:latin typeface="宋体" pitchFamily="2" charset="-122"/>
              <a:ea typeface="宋体" pitchFamily="2" charset="-122"/>
              <a:cs typeface="宋体" pitchFamily="2" charset="-122"/>
            </a:endParaRPr>
          </a:p>
        </p:txBody>
      </p:sp>
      <p:pic>
        <p:nvPicPr>
          <p:cNvPr id="3" name="图片 2" descr="获取信息渠道"/>
          <p:cNvPicPr>
            <a:picLocks noChangeAspect="1"/>
          </p:cNvPicPr>
          <p:nvPr/>
        </p:nvPicPr>
        <p:blipFill>
          <a:blip r:embed="rId1"/>
          <a:stretch>
            <a:fillRect/>
          </a:stretch>
        </p:blipFill>
        <p:spPr>
          <a:xfrm>
            <a:off x="227965" y="4166870"/>
            <a:ext cx="11181080" cy="608647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线条"/>
          <p:cNvSpPr/>
          <p:nvPr/>
        </p:nvSpPr>
        <p:spPr>
          <a:xfrm>
            <a:off x="6587068" y="4973420"/>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0" name="1"/>
          <p:cNvSpPr/>
          <p:nvPr/>
        </p:nvSpPr>
        <p:spPr>
          <a:xfrm>
            <a:off x="3326158" y="2787482"/>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1</a:t>
            </a:r>
          </a:p>
        </p:txBody>
      </p:sp>
      <p:sp>
        <p:nvSpPr>
          <p:cNvPr id="121" name="2"/>
          <p:cNvSpPr/>
          <p:nvPr/>
        </p:nvSpPr>
        <p:spPr>
          <a:xfrm>
            <a:off x="3326158" y="5551575"/>
            <a:ext cx="2550951" cy="2612849"/>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2</a:t>
            </a:r>
          </a:p>
        </p:txBody>
      </p:sp>
      <p:sp>
        <p:nvSpPr>
          <p:cNvPr id="122" name="持续测试的兴起与现状"/>
          <p:cNvSpPr txBox="1"/>
          <p:nvPr/>
        </p:nvSpPr>
        <p:spPr>
          <a:xfrm>
            <a:off x="6478873" y="3469065"/>
            <a:ext cx="9834545" cy="1107994"/>
          </a:xfrm>
          <a:prstGeom prst="rect">
            <a:avLst/>
          </a:prstGeom>
          <a:ln w="12700">
            <a:miter lim="400000"/>
          </a:ln>
        </p:spPr>
        <p:txBody>
          <a:bodyPr wrap="square" tIns="91439" bIns="91439">
            <a:spAutoFit/>
          </a:bodyPr>
          <a:lstStyle>
            <a:lvl1pPr algn="l" defTabSz="1828800">
              <a:defRPr sz="60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b="0" dirty="0"/>
              <a:t>软件测试行业现状介绍</a:t>
            </a:r>
            <a:endParaRPr b="0" dirty="0"/>
          </a:p>
        </p:txBody>
      </p:sp>
      <p:sp>
        <p:nvSpPr>
          <p:cNvPr id="123" name="3"/>
          <p:cNvSpPr/>
          <p:nvPr/>
        </p:nvSpPr>
        <p:spPr>
          <a:xfrm>
            <a:off x="3363443" y="8315669"/>
            <a:ext cx="2550951" cy="2612849"/>
          </a:xfrm>
          <a:prstGeom prst="diamond">
            <a:avLst/>
          </a:prstGeom>
          <a:solidFill>
            <a:srgbClr val="783887"/>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dirty="0"/>
              <a:t>3</a:t>
            </a:r>
            <a:endParaRPr dirty="0"/>
          </a:p>
        </p:txBody>
      </p:sp>
      <p:sp>
        <p:nvSpPr>
          <p:cNvPr id="124" name="MeterSphere 加速企业持续测试落地"/>
          <p:cNvSpPr txBox="1"/>
          <p:nvPr/>
        </p:nvSpPr>
        <p:spPr>
          <a:xfrm>
            <a:off x="6516157" y="6233159"/>
            <a:ext cx="9800168" cy="1107994"/>
          </a:xfrm>
          <a:prstGeom prst="rect">
            <a:avLst/>
          </a:prstGeom>
          <a:ln w="12700">
            <a:miter lim="400000"/>
          </a:ln>
        </p:spPr>
        <p:txBody>
          <a:bodyPr wrap="square"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pPr algn="dist"/>
            <a:r>
              <a:rPr lang="zh-CN" altLang="en-US" dirty="0"/>
              <a:t>软件质量行业调查解读</a:t>
            </a:r>
            <a:endParaRPr dirty="0"/>
          </a:p>
        </p:txBody>
      </p:sp>
      <p:sp>
        <p:nvSpPr>
          <p:cNvPr id="125" name="线条"/>
          <p:cNvSpPr/>
          <p:nvPr/>
        </p:nvSpPr>
        <p:spPr>
          <a:xfrm>
            <a:off x="6602214" y="7765891"/>
            <a:ext cx="14377724"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6" name="线条"/>
          <p:cNvSpPr/>
          <p:nvPr/>
        </p:nvSpPr>
        <p:spPr>
          <a:xfrm>
            <a:off x="6639499" y="10454937"/>
            <a:ext cx="14303153" cy="1"/>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27" name="MeterSphere 企业版及专业服务"/>
          <p:cNvSpPr txBox="1"/>
          <p:nvPr/>
        </p:nvSpPr>
        <p:spPr>
          <a:xfrm>
            <a:off x="6516157" y="8997253"/>
            <a:ext cx="9834544" cy="1107994"/>
          </a:xfrm>
          <a:prstGeom prst="rect">
            <a:avLst/>
          </a:prstGeom>
          <a:ln w="12700">
            <a:miter lim="400000"/>
          </a:ln>
        </p:spPr>
        <p:txBody>
          <a:bodyPr wrap="square" tIns="91439" bIns="9143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dist" defTabSz="1828800">
              <a:defRPr sz="6000">
                <a:solidFill>
                  <a:srgbClr val="5E5E5E"/>
                </a:solidFill>
                <a:latin typeface="Trebuchet MS" panose="020B0603020202020204"/>
                <a:ea typeface="Trebuchet MS" panose="020B0603020202020204"/>
                <a:cs typeface="Trebuchet MS" panose="020B0603020202020204"/>
              </a:defRPr>
            </a:lvl1pPr>
          </a:lstStyle>
          <a:p>
            <a:r>
              <a:rPr lang="zh-CN" altLang="en-US" dirty="0"/>
              <a:t>软件测试行业入门准备</a:t>
            </a: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持续测试是持续交付发展的必然需求"/>
          <p:cNvSpPr txBox="1"/>
          <p:nvPr/>
        </p:nvSpPr>
        <p:spPr>
          <a:xfrm>
            <a:off x="0" y="1510016"/>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软件测试技能储备</a:t>
            </a:r>
            <a:endParaRPr lang="zh-CN" altLang="en-US" dirty="0"/>
          </a:p>
        </p:txBody>
      </p:sp>
      <p:pic>
        <p:nvPicPr>
          <p:cNvPr id="10" name="图片 9"/>
          <p:cNvPicPr>
            <a:picLocks noChangeAspect="1"/>
          </p:cNvPicPr>
          <p:nvPr/>
        </p:nvPicPr>
        <p:blipFill rotWithShape="1">
          <a:blip r:embed="rId1"/>
          <a:srcRect l="2543" t="4057" r="2081" b="2758"/>
          <a:stretch>
            <a:fillRect/>
          </a:stretch>
        </p:blipFill>
        <p:spPr>
          <a:xfrm>
            <a:off x="4333875" y="3090559"/>
            <a:ext cx="15716250" cy="9115425"/>
          </a:xfrm>
          <a:prstGeom prst="roundRect">
            <a:avLst>
              <a:gd name="adj" fmla="val 4414"/>
            </a:avLst>
          </a:prstGeom>
          <a:solidFill>
            <a:srgbClr val="FFFFFF">
              <a:shade val="85000"/>
            </a:srgbClr>
          </a:solidFill>
          <a:ln>
            <a:noFill/>
          </a:ln>
          <a:effectLst>
            <a:reflection blurRad="12700" stA="38000" endPos="12000" dist="5000" dir="5400000" sy="-100000" algn="bl" rotWithShape="0"/>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1" y="1630563"/>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软件测试行业发展背景（二）</a:t>
            </a:r>
            <a:endParaRPr lang="zh-CN" altLang="en-US" dirty="0"/>
          </a:p>
        </p:txBody>
      </p:sp>
      <p:sp>
        <p:nvSpPr>
          <p:cNvPr id="24" name="文本框 23"/>
          <p:cNvSpPr txBox="1"/>
          <p:nvPr/>
        </p:nvSpPr>
        <p:spPr>
          <a:xfrm>
            <a:off x="2005781" y="3197817"/>
            <a:ext cx="21119690" cy="2394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dirty="0">
                <a:solidFill>
                  <a:srgbClr val="555555"/>
                </a:solidFill>
              </a:rPr>
              <a:t>党的</a:t>
            </a:r>
            <a:r>
              <a:rPr lang="zh-CN" altLang="en-US" dirty="0">
                <a:solidFill>
                  <a:srgbClr val="555555"/>
                </a:solidFill>
                <a:effectLst/>
              </a:rPr>
              <a:t>二十大报告明确指出，要加快建设</a:t>
            </a:r>
            <a:r>
              <a:rPr lang="zh-CN" altLang="en-US" sz="3600" dirty="0">
                <a:solidFill>
                  <a:srgbClr val="783887"/>
                </a:solidFill>
                <a:effectLst/>
              </a:rPr>
              <a:t>网络强国、数字中国</a:t>
            </a:r>
            <a:r>
              <a:rPr lang="zh-CN" altLang="en-US" dirty="0">
                <a:solidFill>
                  <a:srgbClr val="555555"/>
                </a:solidFill>
                <a:effectLst/>
              </a:rPr>
              <a:t>。建设数字中国是数字时代推进中国现代化的重要引擎，是构筑国家竞争新优势的有力支撑。</a:t>
            </a:r>
            <a:r>
              <a:rPr lang="en-US" altLang="zh-CN" dirty="0">
                <a:solidFill>
                  <a:srgbClr val="555555"/>
                </a:solidFill>
                <a:effectLst/>
              </a:rPr>
              <a:t>2022</a:t>
            </a:r>
            <a:r>
              <a:rPr lang="zh-CN" altLang="en-US" dirty="0">
                <a:solidFill>
                  <a:srgbClr val="555555"/>
                </a:solidFill>
                <a:effectLst/>
              </a:rPr>
              <a:t> 年我国数字经济规模达 </a:t>
            </a:r>
            <a:r>
              <a:rPr lang="en-US" altLang="zh-CN" sz="3600" dirty="0">
                <a:solidFill>
                  <a:srgbClr val="783887"/>
                </a:solidFill>
                <a:effectLst/>
              </a:rPr>
              <a:t>50.2</a:t>
            </a:r>
            <a:r>
              <a:rPr lang="zh-CN" altLang="en-US" dirty="0">
                <a:solidFill>
                  <a:srgbClr val="555555"/>
                </a:solidFill>
                <a:effectLst/>
              </a:rPr>
              <a:t> 万亿元，稳居世界第二，同比名义增长</a:t>
            </a:r>
            <a:r>
              <a:rPr lang="en-US" altLang="zh-CN" dirty="0">
                <a:solidFill>
                  <a:srgbClr val="555555"/>
                </a:solidFill>
                <a:effectLst/>
              </a:rPr>
              <a:t>10.3%</a:t>
            </a:r>
            <a:r>
              <a:rPr lang="zh-CN" altLang="en-US" dirty="0">
                <a:solidFill>
                  <a:srgbClr val="555555"/>
                </a:solidFill>
                <a:effectLst/>
              </a:rPr>
              <a:t>，占 </a:t>
            </a:r>
            <a:r>
              <a:rPr lang="en-GB" altLang="zh-CN" dirty="0">
                <a:solidFill>
                  <a:srgbClr val="555555"/>
                </a:solidFill>
                <a:effectLst/>
              </a:rPr>
              <a:t>GDP</a:t>
            </a:r>
            <a:r>
              <a:rPr lang="zh-CN" altLang="en-US" dirty="0">
                <a:solidFill>
                  <a:srgbClr val="555555"/>
                </a:solidFill>
                <a:effectLst/>
              </a:rPr>
              <a:t> 比重提升至 </a:t>
            </a:r>
            <a:r>
              <a:rPr lang="en-US" altLang="zh-CN" dirty="0">
                <a:solidFill>
                  <a:srgbClr val="555555"/>
                </a:solidFill>
                <a:effectLst/>
              </a:rPr>
              <a:t>41.5%</a:t>
            </a:r>
            <a:r>
              <a:rPr lang="zh-CN" altLang="en-US" dirty="0">
                <a:solidFill>
                  <a:srgbClr val="555555"/>
                </a:solidFill>
                <a:effectLst/>
              </a:rPr>
              <a:t>。</a:t>
            </a:r>
            <a:endParaRPr lang="zh-CN" altLang="en-US" dirty="0"/>
          </a:p>
        </p:txBody>
      </p:sp>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5891371" y="5805229"/>
            <a:ext cx="12601258" cy="6874927"/>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持续测试是持续交付发展的必然需求"/>
          <p:cNvSpPr txBox="1"/>
          <p:nvPr/>
        </p:nvSpPr>
        <p:spPr>
          <a:xfrm>
            <a:off x="6778625" y="1510030"/>
            <a:ext cx="10826750" cy="1166495"/>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solidFill>
                  <a:srgbClr val="5E5E5E"/>
                </a:solidFill>
              </a:rPr>
              <a:t>软件测试行业资格认证</a:t>
            </a:r>
            <a:endParaRPr lang="zh-CN" altLang="en-US" dirty="0">
              <a:solidFill>
                <a:srgbClr val="5E5E5E"/>
              </a:solidFill>
            </a:endParaRPr>
          </a:p>
        </p:txBody>
      </p:sp>
      <p:grpSp>
        <p:nvGrpSpPr>
          <p:cNvPr id="14" name="组合 13"/>
          <p:cNvGrpSpPr/>
          <p:nvPr/>
        </p:nvGrpSpPr>
        <p:grpSpPr>
          <a:xfrm>
            <a:off x="1528128" y="2968625"/>
            <a:ext cx="21327745" cy="9324340"/>
            <a:chOff x="751" y="4675"/>
            <a:chExt cx="33587" cy="14684"/>
          </a:xfrm>
        </p:grpSpPr>
        <p:pic>
          <p:nvPicPr>
            <p:cNvPr id="7" name="图片 6"/>
            <p:cNvPicPr>
              <a:picLocks noChangeAspect="1"/>
            </p:cNvPicPr>
            <p:nvPr/>
          </p:nvPicPr>
          <p:blipFill>
            <a:blip r:embed="rId1"/>
            <a:stretch>
              <a:fillRect/>
            </a:stretch>
          </p:blipFill>
          <p:spPr>
            <a:xfrm>
              <a:off x="751" y="6225"/>
              <a:ext cx="7418" cy="1134"/>
            </a:xfrm>
            <a:prstGeom prst="rect">
              <a:avLst/>
            </a:prstGeom>
          </p:spPr>
        </p:pic>
        <p:pic>
          <p:nvPicPr>
            <p:cNvPr id="8" name="图片 7" descr="/private/var/folders/3w/sds23qm57psf3g28b0lstwzc0000gn/T/com.kingsoft.wpsoffice.mac/photoedit2/20231010150245/temp.pngtemp"/>
            <p:cNvPicPr>
              <a:picLocks noChangeAspect="1"/>
            </p:cNvPicPr>
            <p:nvPr/>
          </p:nvPicPr>
          <p:blipFill>
            <a:blip r:embed="rId2"/>
            <a:stretch>
              <a:fillRect/>
            </a:stretch>
          </p:blipFill>
          <p:spPr>
            <a:xfrm>
              <a:off x="2905" y="8978"/>
              <a:ext cx="3109" cy="1134"/>
            </a:xfrm>
            <a:prstGeom prst="rect">
              <a:avLst/>
            </a:prstGeom>
          </p:spPr>
        </p:pic>
        <p:pic>
          <p:nvPicPr>
            <p:cNvPr id="9" name="图片 8" descr="/private/var/folders/3w/sds23qm57psf3g28b0lstwzc0000gn/T/com.kingsoft.wpsoffice.mac/photoedit2/20231010150208/temp.pngtemp"/>
            <p:cNvPicPr>
              <a:picLocks noChangeAspect="1"/>
            </p:cNvPicPr>
            <p:nvPr/>
          </p:nvPicPr>
          <p:blipFill>
            <a:blip r:embed="rId3"/>
            <a:stretch>
              <a:fillRect/>
            </a:stretch>
          </p:blipFill>
          <p:spPr>
            <a:xfrm>
              <a:off x="1958" y="14481"/>
              <a:ext cx="5003" cy="1134"/>
            </a:xfrm>
            <a:prstGeom prst="rect">
              <a:avLst/>
            </a:prstGeom>
          </p:spPr>
        </p:pic>
        <p:pic>
          <p:nvPicPr>
            <p:cNvPr id="10" name="图片 9" descr="/private/var/folders/3w/sds23qm57psf3g28b0lstwzc0000gn/T/com.kingsoft.wpsoffice.mac/photoedit2/20231010145734/temp.pngtemp"/>
            <p:cNvPicPr>
              <a:picLocks noChangeAspect="1"/>
            </p:cNvPicPr>
            <p:nvPr/>
          </p:nvPicPr>
          <p:blipFill>
            <a:blip r:embed="rId4"/>
            <a:stretch>
              <a:fillRect/>
            </a:stretch>
          </p:blipFill>
          <p:spPr>
            <a:xfrm>
              <a:off x="2147" y="11729"/>
              <a:ext cx="4626" cy="1134"/>
            </a:xfrm>
            <a:prstGeom prst="rect">
              <a:avLst/>
            </a:prstGeom>
          </p:spPr>
        </p:pic>
        <p:pic>
          <p:nvPicPr>
            <p:cNvPr id="11" name="图片 10" descr="MeterSphere-紫色"/>
            <p:cNvPicPr>
              <a:picLocks noChangeAspect="1"/>
            </p:cNvPicPr>
            <p:nvPr/>
          </p:nvPicPr>
          <p:blipFill>
            <a:blip r:embed="rId5"/>
            <a:stretch>
              <a:fillRect/>
            </a:stretch>
          </p:blipFill>
          <p:spPr>
            <a:xfrm>
              <a:off x="1467" y="17233"/>
              <a:ext cx="5986" cy="1134"/>
            </a:xfrm>
            <a:prstGeom prst="rect">
              <a:avLst/>
            </a:prstGeom>
          </p:spPr>
        </p:pic>
        <p:sp>
          <p:nvSpPr>
            <p:cNvPr id="13" name="文本框 12"/>
            <p:cNvSpPr txBox="1"/>
            <p:nvPr/>
          </p:nvSpPr>
          <p:spPr>
            <a:xfrm>
              <a:off x="8932" y="4675"/>
              <a:ext cx="25407" cy="14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pPr marL="571500" indent="-571500" algn="l">
                <a:lnSpc>
                  <a:spcPct val="200000"/>
                </a:lnSpc>
                <a:buFont typeface="Wingdings" panose="05000000000000000000" pitchFamily="2" charset="2"/>
                <a:buChar char="ü"/>
              </a:pPr>
              <a:r>
                <a:rPr lang="zh-CN" altLang="en-US" sz="3600" i="0" dirty="0">
                  <a:solidFill>
                    <a:srgbClr val="525252"/>
                  </a:solidFill>
                  <a:effectLst/>
                  <a:latin typeface="+mn-lt"/>
                </a:rPr>
                <a:t>软件评估师</a:t>
              </a:r>
              <a:endParaRPr lang="en-US" altLang="zh-CN" sz="3600" i="0" dirty="0">
                <a:solidFill>
                  <a:srgbClr val="525252"/>
                </a:solidFill>
                <a:effectLst/>
                <a:latin typeface="+mn-lt"/>
              </a:endParaRPr>
            </a:p>
            <a:p>
              <a:pPr algn="l"/>
              <a:r>
                <a:rPr lang="zh-CN" altLang="en-US" sz="2400" b="0" i="0" dirty="0">
                  <a:solidFill>
                    <a:srgbClr val="525252"/>
                  </a:solidFill>
                  <a:effectLst/>
                  <a:latin typeface="Lato" panose="020F0502020204030203" pitchFamily="34" charset="0"/>
                </a:rPr>
                <a:t>软件评估师考试</a:t>
              </a:r>
              <a:r>
                <a:rPr lang="en-US" altLang="zh-CN" sz="2400" b="0" i="0" dirty="0">
                  <a:solidFill>
                    <a:srgbClr val="525252"/>
                  </a:solidFill>
                  <a:effectLst/>
                  <a:latin typeface="Lato" panose="020F0502020204030203" pitchFamily="34" charset="0"/>
                </a:rPr>
                <a:t>(</a:t>
              </a:r>
              <a:r>
                <a:rPr lang="zh-CN" altLang="en-US" sz="2400" b="0" i="0" dirty="0">
                  <a:solidFill>
                    <a:srgbClr val="525252"/>
                  </a:solidFill>
                  <a:effectLst/>
                  <a:latin typeface="Lato" panose="020F0502020204030203" pitchFamily="34" charset="0"/>
                </a:rPr>
                <a:t>以下简称“软考”</a:t>
              </a:r>
              <a:r>
                <a:rPr lang="en-US" altLang="zh-CN" sz="2400" b="0" i="0" dirty="0">
                  <a:solidFill>
                    <a:srgbClr val="525252"/>
                  </a:solidFill>
                  <a:effectLst/>
                  <a:latin typeface="Lato" panose="020F0502020204030203" pitchFamily="34" charset="0"/>
                </a:rPr>
                <a:t>)</a:t>
              </a:r>
              <a:r>
                <a:rPr lang="zh-CN" altLang="en-US" sz="2400" b="0" i="0" dirty="0">
                  <a:solidFill>
                    <a:srgbClr val="525252"/>
                  </a:solidFill>
                  <a:effectLst/>
                  <a:latin typeface="Lato" panose="020F0502020204030203" pitchFamily="34" charset="0"/>
                </a:rPr>
                <a:t>是国家计算机技术与软件专业技术资格考试</a:t>
              </a:r>
              <a:r>
                <a:rPr lang="en-US" altLang="zh-CN" sz="2400" b="0" i="0" dirty="0">
                  <a:solidFill>
                    <a:srgbClr val="525252"/>
                  </a:solidFill>
                  <a:effectLst/>
                  <a:latin typeface="Lato" panose="020F0502020204030203" pitchFamily="34" charset="0"/>
                </a:rPr>
                <a:t>(</a:t>
              </a:r>
              <a:r>
                <a:rPr lang="zh-CN" altLang="en-US" sz="2400" b="0" i="0" dirty="0">
                  <a:solidFill>
                    <a:srgbClr val="525252"/>
                  </a:solidFill>
                  <a:effectLst/>
                  <a:latin typeface="Lato" panose="020F0502020204030203" pitchFamily="34" charset="0"/>
                </a:rPr>
                <a:t>以下简称计算机软件资格考试</a:t>
              </a:r>
              <a:r>
                <a:rPr lang="en-US" altLang="zh-CN" sz="2400" b="0" i="0" dirty="0">
                  <a:solidFill>
                    <a:srgbClr val="525252"/>
                  </a:solidFill>
                  <a:effectLst/>
                  <a:latin typeface="Lato" panose="020F0502020204030203" pitchFamily="34" charset="0"/>
                </a:rPr>
                <a:t>)</a:t>
              </a:r>
              <a:r>
                <a:rPr lang="zh-CN" altLang="en-US" sz="2400" b="0" i="0" dirty="0">
                  <a:solidFill>
                    <a:srgbClr val="525252"/>
                  </a:solidFill>
                  <a:effectLst/>
                  <a:latin typeface="Lato" panose="020F0502020204030203" pitchFamily="34" charset="0"/>
                </a:rPr>
                <a:t>的中级考试项目。属于职业资格考试和职称资格考试，具有等级考试的性质。</a:t>
              </a:r>
              <a:endParaRPr lang="en-US" altLang="zh-CN" sz="3600" i="0" dirty="0">
                <a:solidFill>
                  <a:srgbClr val="525252"/>
                </a:solidFill>
                <a:effectLst/>
                <a:latin typeface="+mn-lt"/>
              </a:endParaRPr>
            </a:p>
            <a:p>
              <a:pPr marL="571500" indent="-571500" algn="l">
                <a:lnSpc>
                  <a:spcPct val="200000"/>
                </a:lnSpc>
                <a:buFont typeface="Wingdings" panose="05000000000000000000" pitchFamily="2" charset="2"/>
                <a:buChar char="ü"/>
              </a:pPr>
              <a:r>
                <a:rPr lang="en-GB" altLang="zh-CN" sz="3600" i="0" dirty="0">
                  <a:solidFill>
                    <a:srgbClr val="525252"/>
                  </a:solidFill>
                  <a:effectLst/>
                  <a:latin typeface="+mn-lt"/>
                </a:rPr>
                <a:t>ISTQB</a:t>
              </a:r>
              <a:endParaRPr lang="en-GB" altLang="zh-CN" sz="3600" i="0" dirty="0">
                <a:solidFill>
                  <a:srgbClr val="525252"/>
                </a:solidFill>
                <a:effectLst/>
                <a:latin typeface="+mn-lt"/>
              </a:endParaRPr>
            </a:p>
            <a:p>
              <a:pPr algn="l"/>
              <a:r>
                <a:rPr lang="en-GB" altLang="zh-CN" sz="2400" b="0" dirty="0">
                  <a:solidFill>
                    <a:srgbClr val="525252"/>
                  </a:solidFill>
                  <a:latin typeface="Lato" panose="020F0502020204030203" pitchFamily="34" charset="0"/>
                </a:rPr>
                <a:t>ISTQB</a:t>
              </a:r>
              <a:r>
                <a:rPr lang="zh-CN" altLang="en-US" sz="2400" b="0" dirty="0">
                  <a:solidFill>
                    <a:srgbClr val="525252"/>
                  </a:solidFill>
                  <a:latin typeface="Lato" panose="020F0502020204030203" pitchFamily="34" charset="0"/>
                </a:rPr>
                <a:t>认证体系是由</a:t>
              </a:r>
              <a:r>
                <a:rPr lang="en-GB" altLang="zh-CN" sz="2400" b="0" dirty="0">
                  <a:solidFill>
                    <a:srgbClr val="525252"/>
                  </a:solidFill>
                  <a:latin typeface="Lato" panose="020F0502020204030203" pitchFamily="34" charset="0"/>
                </a:rPr>
                <a:t>ISTQB</a:t>
              </a:r>
              <a:r>
                <a:rPr lang="zh-CN" altLang="en-US" sz="2400" b="0" dirty="0">
                  <a:solidFill>
                    <a:srgbClr val="525252"/>
                  </a:solidFill>
                  <a:latin typeface="Lato" panose="020F0502020204030203" pitchFamily="34" charset="0"/>
                </a:rPr>
                <a:t>和成员国共同努力建立的面向所有软件测试工程师的国际认证体系。分为基础级、高级级、专家级三个级别。</a:t>
              </a:r>
              <a:endParaRPr lang="en-US" altLang="zh-CN" sz="2400" b="0" dirty="0">
                <a:solidFill>
                  <a:srgbClr val="525252"/>
                </a:solidFill>
                <a:latin typeface="Lato" panose="020F0502020204030203" pitchFamily="34" charset="0"/>
              </a:endParaRPr>
            </a:p>
            <a:p>
              <a:pPr marL="571500" indent="-571500" algn="l">
                <a:lnSpc>
                  <a:spcPct val="200000"/>
                </a:lnSpc>
                <a:buFont typeface="Wingdings" panose="05000000000000000000" pitchFamily="2" charset="2"/>
                <a:buChar char="ü"/>
              </a:pPr>
              <a:r>
                <a:rPr lang="en-GB" altLang="zh-CN" sz="3600" i="0" dirty="0">
                  <a:solidFill>
                    <a:srgbClr val="525252"/>
                  </a:solidFill>
                  <a:effectLst/>
                  <a:latin typeface="+mn-lt"/>
                </a:rPr>
                <a:t>CSTE</a:t>
              </a:r>
              <a:endParaRPr lang="en-GB" altLang="zh-CN" sz="3600" i="0" dirty="0">
                <a:solidFill>
                  <a:srgbClr val="525252"/>
                </a:solidFill>
                <a:effectLst/>
                <a:latin typeface="+mn-lt"/>
              </a:endParaRPr>
            </a:p>
            <a:p>
              <a:pPr algn="l"/>
              <a:r>
                <a:rPr lang="zh-CN" altLang="en-US" sz="2400" b="0" i="0" dirty="0">
                  <a:solidFill>
                    <a:srgbClr val="525252"/>
                  </a:solidFill>
                  <a:effectLst/>
                  <a:latin typeface="Lato" panose="020F0502020204030203" pitchFamily="34" charset="0"/>
                </a:rPr>
                <a:t>注册软件测试员</a:t>
              </a:r>
              <a:r>
                <a:rPr lang="en-US" altLang="zh-CN" sz="2400" b="0" i="0" dirty="0">
                  <a:solidFill>
                    <a:srgbClr val="525252"/>
                  </a:solidFill>
                  <a:effectLst/>
                  <a:latin typeface="Lato" panose="020F0502020204030203" pitchFamily="34" charset="0"/>
                </a:rPr>
                <a:t>(</a:t>
              </a:r>
              <a:r>
                <a:rPr lang="en-GB" altLang="zh-CN" sz="2400" b="0" i="0" dirty="0">
                  <a:solidFill>
                    <a:srgbClr val="525252"/>
                  </a:solidFill>
                  <a:effectLst/>
                  <a:latin typeface="Lato" panose="020F0502020204030203" pitchFamily="34" charset="0"/>
                </a:rPr>
                <a:t>CSTE)</a:t>
              </a:r>
              <a:r>
                <a:rPr lang="zh-CN" altLang="en-US" sz="2400" b="0" i="0" dirty="0">
                  <a:solidFill>
                    <a:srgbClr val="525252"/>
                  </a:solidFill>
                  <a:effectLst/>
                  <a:latin typeface="Lato" panose="020F0502020204030203" pitchFamily="34" charset="0"/>
                </a:rPr>
                <a:t>认证的目的是建立一个初步的资格标准，并通过积极的教育计划提供测试功能的方向。认证软件测试人员被指定在</a:t>
              </a:r>
              <a:r>
                <a:rPr lang="en-GB" altLang="zh-CN" sz="2400" b="0" i="0" dirty="0">
                  <a:solidFill>
                    <a:srgbClr val="525252"/>
                  </a:solidFill>
                  <a:effectLst/>
                  <a:latin typeface="Lato" panose="020F0502020204030203" pitchFamily="34" charset="0"/>
                </a:rPr>
                <a:t>IT</a:t>
              </a:r>
              <a:r>
                <a:rPr lang="zh-CN" altLang="en-US" sz="2400" b="0" i="0" dirty="0">
                  <a:solidFill>
                    <a:srgbClr val="525252"/>
                  </a:solidFill>
                  <a:effectLst/>
                  <a:latin typeface="Lato" panose="020F0502020204030203" pitchFamily="34" charset="0"/>
                </a:rPr>
                <a:t>行业的专业水平上展示他们在质量控制原则和实践方面的能力。</a:t>
              </a:r>
              <a:endParaRPr lang="en-US" altLang="zh-CN" sz="3600" dirty="0">
                <a:solidFill>
                  <a:srgbClr val="525252"/>
                </a:solidFill>
                <a:latin typeface="+mn-lt"/>
              </a:endParaRPr>
            </a:p>
            <a:p>
              <a:pPr marL="571500" indent="-571500" algn="l">
                <a:lnSpc>
                  <a:spcPct val="200000"/>
                </a:lnSpc>
                <a:buFont typeface="Wingdings" panose="05000000000000000000" pitchFamily="2" charset="2"/>
                <a:buChar char="ü"/>
              </a:pPr>
              <a:r>
                <a:rPr lang="en-GB" altLang="zh-CN" sz="3600" i="0" dirty="0">
                  <a:solidFill>
                    <a:srgbClr val="525252"/>
                  </a:solidFill>
                  <a:effectLst/>
                  <a:latin typeface="+mn-lt"/>
                </a:rPr>
                <a:t>LoadRunner ASP</a:t>
              </a:r>
              <a:endParaRPr lang="en-GB" altLang="zh-CN" sz="3600" i="0" dirty="0">
                <a:solidFill>
                  <a:srgbClr val="525252"/>
                </a:solidFill>
                <a:effectLst/>
                <a:latin typeface="+mn-lt"/>
              </a:endParaRPr>
            </a:p>
            <a:p>
              <a:pPr algn="l"/>
              <a:r>
                <a:rPr lang="zh-CN" altLang="en-US" sz="2400" b="0" i="0" dirty="0">
                  <a:solidFill>
                    <a:srgbClr val="525252"/>
                  </a:solidFill>
                  <a:effectLst/>
                  <a:latin typeface="Lato" panose="020F0502020204030203" pitchFamily="34" charset="0"/>
                </a:rPr>
                <a:t>作为性能测试最广泛使用的商业测试工具，</a:t>
              </a:r>
              <a:r>
                <a:rPr lang="en-GB" altLang="zh-CN" sz="2400" b="0" i="0" dirty="0">
                  <a:solidFill>
                    <a:srgbClr val="525252"/>
                  </a:solidFill>
                  <a:effectLst/>
                  <a:latin typeface="Lato" panose="020F0502020204030203" pitchFamily="34" charset="0"/>
                </a:rPr>
                <a:t>LoadRunner</a:t>
              </a:r>
              <a:r>
                <a:rPr lang="zh-CN" altLang="en-US" sz="2400" b="0" i="0" dirty="0">
                  <a:solidFill>
                    <a:srgbClr val="525252"/>
                  </a:solidFill>
                  <a:effectLst/>
                  <a:latin typeface="Lato" panose="020F0502020204030203" pitchFamily="34" charset="0"/>
                </a:rPr>
                <a:t>最初是</a:t>
              </a:r>
              <a:r>
                <a:rPr lang="en-GB" altLang="zh-CN" sz="2400" b="0" i="0" dirty="0">
                  <a:solidFill>
                    <a:srgbClr val="525252"/>
                  </a:solidFill>
                  <a:effectLst/>
                  <a:latin typeface="Lato" panose="020F0502020204030203" pitchFamily="34" charset="0"/>
                </a:rPr>
                <a:t>Mercury</a:t>
              </a:r>
              <a:r>
                <a:rPr lang="zh-CN" altLang="en-US" sz="2400" b="0" i="0" dirty="0">
                  <a:solidFill>
                    <a:srgbClr val="525252"/>
                  </a:solidFill>
                  <a:effectLst/>
                  <a:latin typeface="Lato" panose="020F0502020204030203" pitchFamily="34" charset="0"/>
                </a:rPr>
                <a:t>公司的产品。</a:t>
              </a:r>
              <a:r>
                <a:rPr lang="en-US" altLang="zh-CN" sz="2400" b="0" i="0" dirty="0">
                  <a:solidFill>
                    <a:srgbClr val="525252"/>
                  </a:solidFill>
                  <a:effectLst/>
                  <a:latin typeface="Lato" panose="020F0502020204030203" pitchFamily="34" charset="0"/>
                </a:rPr>
                <a:t>2006</a:t>
              </a:r>
              <a:r>
                <a:rPr lang="zh-CN" altLang="en-US" sz="2400" b="0" i="0" dirty="0">
                  <a:solidFill>
                    <a:srgbClr val="525252"/>
                  </a:solidFill>
                  <a:effectLst/>
                  <a:latin typeface="Lato" panose="020F0502020204030203" pitchFamily="34" charset="0"/>
                </a:rPr>
                <a:t>年被惠普收购</a:t>
              </a:r>
              <a:r>
                <a:rPr lang="en-US" altLang="zh-CN" sz="2400" b="0" i="0" dirty="0">
                  <a:solidFill>
                    <a:srgbClr val="525252"/>
                  </a:solidFill>
                  <a:effectLst/>
                  <a:latin typeface="Lato" panose="020F0502020204030203" pitchFamily="34" charset="0"/>
                </a:rPr>
                <a:t>11</a:t>
              </a:r>
              <a:r>
                <a:rPr lang="zh-CN" altLang="en-US" sz="2400" b="0" i="0" dirty="0">
                  <a:solidFill>
                    <a:srgbClr val="525252"/>
                  </a:solidFill>
                  <a:effectLst/>
                  <a:latin typeface="Lato" panose="020F0502020204030203" pitchFamily="34" charset="0"/>
                </a:rPr>
                <a:t>年后，</a:t>
              </a:r>
              <a:r>
                <a:rPr lang="en-US" altLang="zh-CN" sz="2400" b="0" i="0" dirty="0">
                  <a:solidFill>
                    <a:srgbClr val="525252"/>
                  </a:solidFill>
                  <a:effectLst/>
                  <a:latin typeface="Lato" panose="020F0502020204030203" pitchFamily="34" charset="0"/>
                </a:rPr>
                <a:t>2017</a:t>
              </a:r>
              <a:r>
                <a:rPr lang="zh-CN" altLang="en-US" sz="2400" b="0" i="0" dirty="0">
                  <a:solidFill>
                    <a:srgbClr val="525252"/>
                  </a:solidFill>
                  <a:effectLst/>
                  <a:latin typeface="Lato" panose="020F0502020204030203" pitchFamily="34" charset="0"/>
                </a:rPr>
                <a:t>年被全球第七大纯软件公司微焦点收购，成为微焦点旗下产品。</a:t>
              </a:r>
              <a:endParaRPr lang="en-GB" altLang="zh-CN" sz="2400" i="0" dirty="0">
                <a:solidFill>
                  <a:srgbClr val="525252"/>
                </a:solidFill>
                <a:effectLst/>
                <a:latin typeface="+mn-lt"/>
              </a:endParaRPr>
            </a:p>
            <a:p>
              <a:pPr marL="571500" indent="-571500" algn="l">
                <a:lnSpc>
                  <a:spcPct val="200000"/>
                </a:lnSpc>
                <a:buFont typeface="Wingdings" panose="05000000000000000000" pitchFamily="2" charset="2"/>
                <a:buChar char="ü"/>
              </a:pPr>
              <a:r>
                <a:rPr lang="en-GB" altLang="zh-CN" sz="3600" dirty="0" err="1">
                  <a:solidFill>
                    <a:srgbClr val="525252"/>
                  </a:solidFill>
                  <a:latin typeface="+mn-lt"/>
                </a:rPr>
                <a:t>MeterSphere</a:t>
              </a:r>
              <a:r>
                <a:rPr lang="zh-CN" altLang="en-US" sz="3600" dirty="0">
                  <a:solidFill>
                    <a:srgbClr val="525252"/>
                  </a:solidFill>
                  <a:latin typeface="+mn-lt"/>
                </a:rPr>
                <a:t> </a:t>
              </a:r>
              <a:r>
                <a:rPr lang="en-US" altLang="zh-CN" sz="3600" dirty="0">
                  <a:solidFill>
                    <a:srgbClr val="525252"/>
                  </a:solidFill>
                  <a:latin typeface="+mn-lt"/>
                </a:rPr>
                <a:t>FCCTA</a:t>
              </a:r>
              <a:endParaRPr lang="en-US" altLang="zh-CN" sz="3600" dirty="0">
                <a:solidFill>
                  <a:srgbClr val="525252"/>
                </a:solidFill>
                <a:latin typeface="+mn-lt"/>
              </a:endParaRPr>
            </a:p>
            <a:p>
              <a:pPr algn="l"/>
              <a:r>
                <a:rPr lang="en-US" altLang="zh-CN" sz="2400" b="0" dirty="0" err="1">
                  <a:solidFill>
                    <a:srgbClr val="525252"/>
                  </a:solidFill>
                  <a:latin typeface="+mn-lt"/>
                </a:rPr>
                <a:t>MeterSphere</a:t>
              </a:r>
              <a:r>
                <a:rPr lang="zh-CN" altLang="en-US" sz="2400" b="0" dirty="0">
                  <a:solidFill>
                    <a:srgbClr val="525252"/>
                  </a:solidFill>
                  <a:latin typeface="+mn-lt"/>
                </a:rPr>
                <a:t> 开源社区官方组织的基于</a:t>
              </a:r>
              <a:r>
                <a:rPr lang="en-US" altLang="zh-CN" sz="2400" b="0" dirty="0" err="1">
                  <a:solidFill>
                    <a:srgbClr val="525252"/>
                  </a:solidFill>
                  <a:latin typeface="+mn-lt"/>
                </a:rPr>
                <a:t>MeterSphere</a:t>
              </a:r>
              <a:r>
                <a:rPr lang="zh-CN" altLang="en-US" sz="2400" b="0" dirty="0">
                  <a:solidFill>
                    <a:srgbClr val="525252"/>
                  </a:solidFill>
                  <a:latin typeface="+mn-lt"/>
                </a:rPr>
                <a:t> 开源一站式持续测试平台的专业测试工具技能认证。其中包含功能测试、接口测试、性能测试、</a:t>
              </a:r>
              <a:r>
                <a:rPr lang="en-US" altLang="zh-CN" sz="2400" b="0" dirty="0">
                  <a:solidFill>
                    <a:srgbClr val="525252"/>
                  </a:solidFill>
                  <a:latin typeface="+mn-lt"/>
                </a:rPr>
                <a:t>UI</a:t>
              </a:r>
              <a:r>
                <a:rPr lang="zh-CN" altLang="en-US" sz="2400" b="0" dirty="0">
                  <a:solidFill>
                    <a:srgbClr val="525252"/>
                  </a:solidFill>
                  <a:latin typeface="+mn-lt"/>
                </a:rPr>
                <a:t> 测试以及测试持续跟踪管理等一站式测试专业技能培训。</a:t>
              </a:r>
              <a:endParaRPr lang="zh-CN" altLang="en-US" sz="2400" b="0" dirty="0">
                <a:solidFill>
                  <a:srgbClr val="525252"/>
                </a:solidFill>
                <a:latin typeface="+mn-lt"/>
              </a:endParaRPr>
            </a:p>
          </p:txBody>
        </p:sp>
      </p:grpSp>
    </p:spTree>
    <p:custDataLst>
      <p:tags r:id="rId6"/>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持续测试是持续交付发展的必然需求"/>
          <p:cNvSpPr txBox="1"/>
          <p:nvPr/>
        </p:nvSpPr>
        <p:spPr>
          <a:xfrm>
            <a:off x="0" y="1510016"/>
            <a:ext cx="24384000" cy="1166495"/>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关注软件测试行业动态信息</a:t>
            </a:r>
            <a:endParaRPr lang="zh-CN" altLang="en-US" dirty="0"/>
          </a:p>
        </p:txBody>
      </p:sp>
      <p:sp>
        <p:nvSpPr>
          <p:cNvPr id="12" name="文本框 11"/>
          <p:cNvSpPr txBox="1"/>
          <p:nvPr/>
        </p:nvSpPr>
        <p:spPr>
          <a:xfrm>
            <a:off x="2162175" y="3380622"/>
            <a:ext cx="20059650" cy="93941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a:lnSpc>
                <a:spcPct val="180000"/>
              </a:lnSpc>
              <a:buFont typeface="Wingdings" panose="05000000000000000000" pitchFamily="2" charset="2"/>
              <a:buChar char="ü"/>
            </a:pPr>
            <a:r>
              <a:rPr lang="zh-CN" altLang="en-US" sz="2800" dirty="0">
                <a:solidFill>
                  <a:srgbClr val="5E5E5E"/>
                </a:solidFill>
              </a:rPr>
              <a:t>1、测试窝：测试窝有很多技术类文章，利用空闲时间多看几篇技术类的博客,可以提高自己的测试水平       </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zh-CN" altLang="en-US" sz="2800" dirty="0">
                <a:solidFill>
                  <a:srgbClr val="5E5E5E"/>
                </a:solidFill>
              </a:rPr>
              <a:t>2、CSDN：CSDN是一个开发者社区,程序猿最常逛的地方，里面包罗万象，各种编程语言都可以在里面找到👀里面的测试技术类文章也非常多       </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zh-CN" altLang="en-US" sz="2800" dirty="0">
                <a:solidFill>
                  <a:srgbClr val="5E5E5E"/>
                </a:solidFill>
              </a:rPr>
              <a:t>3、掘金：掘金是一个综合类的技术社区,里面有各种资料笔记，非常适合初学者阅读       </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zh-CN" altLang="en-US" sz="2800" dirty="0">
                <a:solidFill>
                  <a:srgbClr val="5E5E5E"/>
                </a:solidFill>
              </a:rPr>
              <a:t>4、TesterHome：TesterHome（测试之家），这里有很多优秀的测试工程师分享经验，并且该网站也有很多测试文档</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zh-CN" altLang="en-US" sz="2800" dirty="0">
                <a:solidFill>
                  <a:srgbClr val="5E5E5E"/>
                </a:solidFill>
              </a:rPr>
              <a:t>5、博客园：博客园也是一个综合技术社区，因为大多数文章都来自转载，所以一直为被高级程序猿吐槽，但是对初学者来说还是有价值的，没事可以去逛逛</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zh-CN" altLang="en-US" sz="2800" dirty="0">
                <a:solidFill>
                  <a:srgbClr val="5E5E5E"/>
                </a:solidFill>
              </a:rPr>
              <a:t>6、菜鸟教程：菜鸟教程是一个编程学习网站，里面的案例深入浅出，对初学者很友好</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en-US" altLang="zh-CN" sz="2800" dirty="0">
                <a:solidFill>
                  <a:srgbClr val="5E5E5E"/>
                </a:solidFill>
              </a:rPr>
              <a:t>7</a:t>
            </a:r>
            <a:r>
              <a:rPr lang="zh-CN" altLang="en-US" sz="2800" dirty="0">
                <a:solidFill>
                  <a:srgbClr val="5E5E5E"/>
                </a:solidFill>
              </a:rPr>
              <a:t>、</a:t>
            </a:r>
            <a:r>
              <a:rPr lang="en-GB" altLang="zh-CN" sz="2800" dirty="0">
                <a:solidFill>
                  <a:srgbClr val="5E5E5E"/>
                </a:solidFill>
              </a:rPr>
              <a:t>51Testing</a:t>
            </a:r>
            <a:r>
              <a:rPr lang="zh-CN" altLang="en-US" sz="2800" dirty="0">
                <a:solidFill>
                  <a:srgbClr val="5E5E5E"/>
                </a:solidFill>
              </a:rPr>
              <a:t> 软件测试网站：</a:t>
            </a:r>
            <a:r>
              <a:rPr lang="en-GB" altLang="zh-CN" sz="2800" dirty="0">
                <a:solidFill>
                  <a:srgbClr val="5E5E5E"/>
                </a:solidFill>
              </a:rPr>
              <a:t> 51Testing</a:t>
            </a:r>
            <a:r>
              <a:rPr lang="zh-CN" altLang="en-US" sz="2800" dirty="0">
                <a:solidFill>
                  <a:srgbClr val="5E5E5E"/>
                </a:solidFill>
              </a:rPr>
              <a:t>是国内较大的软件测试网站，有很多基础软件测试文章，适合刚入行的菜鸟</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en-US" altLang="zh-CN" sz="2800" dirty="0">
                <a:solidFill>
                  <a:srgbClr val="5E5E5E"/>
                </a:solidFill>
              </a:rPr>
              <a:t>8</a:t>
            </a:r>
            <a:r>
              <a:rPr lang="zh-CN" altLang="en-US" sz="2800" dirty="0">
                <a:solidFill>
                  <a:srgbClr val="5E5E5E"/>
                </a:solidFill>
              </a:rPr>
              <a:t>、知乎：知乎是个问答社区，有很多技术达人在知乎上探讨问题，你可以在知乎上找到很多的优质回答，其中测试领域相关的问答也非常多。缺点就是太多培训机构在知乎上卖课了</a:t>
            </a:r>
            <a:endParaRPr lang="en-US" altLang="zh-CN" sz="2800" dirty="0">
              <a:solidFill>
                <a:srgbClr val="5E5E5E"/>
              </a:solidFill>
            </a:endParaRPr>
          </a:p>
          <a:p>
            <a:pPr marL="457200" indent="-457200" algn="l">
              <a:lnSpc>
                <a:spcPct val="180000"/>
              </a:lnSpc>
              <a:buFont typeface="Wingdings" panose="05000000000000000000" pitchFamily="2" charset="2"/>
              <a:buChar char="ü"/>
            </a:pPr>
            <a:r>
              <a:rPr lang="en-US" altLang="zh-CN" sz="2800" dirty="0">
                <a:solidFill>
                  <a:srgbClr val="5E5E5E"/>
                </a:solidFill>
              </a:rPr>
              <a:t>9</a:t>
            </a:r>
            <a:r>
              <a:rPr lang="zh-CN" altLang="en-US" sz="2800" dirty="0">
                <a:solidFill>
                  <a:srgbClr val="5E5E5E"/>
                </a:solidFill>
              </a:rPr>
              <a:t>、</a:t>
            </a:r>
            <a:r>
              <a:rPr lang="en-GB" altLang="zh-CN" sz="2800" dirty="0">
                <a:solidFill>
                  <a:srgbClr val="5E5E5E"/>
                </a:solidFill>
              </a:rPr>
              <a:t>51ste</a:t>
            </a:r>
            <a:r>
              <a:rPr lang="zh-CN" altLang="en-US" sz="2800" dirty="0">
                <a:solidFill>
                  <a:srgbClr val="5E5E5E"/>
                </a:solidFill>
              </a:rPr>
              <a:t>软件测试部：每天会更新一些技术文章、测试工具，以及国外文章译文，还有很多优秀的测试工程师在该网站交流</a:t>
            </a:r>
            <a:endParaRPr lang="zh-CN" altLang="en-US" sz="2800" dirty="0">
              <a:solidFill>
                <a:srgbClr val="5E5E5E"/>
              </a:solidFill>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文本框 5"/>
          <p:cNvSpPr txBox="1"/>
          <p:nvPr/>
        </p:nvSpPr>
        <p:spPr>
          <a:xfrm>
            <a:off x="9971932" y="12329028"/>
            <a:ext cx="4440137" cy="665481"/>
          </a:xfrm>
          <a:prstGeom prst="rect">
            <a:avLst/>
          </a:prstGeom>
          <a:ln w="12700">
            <a:miter lim="400000"/>
          </a:ln>
        </p:spPr>
        <p:txBody>
          <a:bodyPr tIns="91439" bIns="91439">
            <a:spAutoFit/>
          </a:bodyPr>
          <a:lstStyle>
            <a:lvl1pPr algn="l" defTabSz="1828800">
              <a:defRPr>
                <a:solidFill>
                  <a:srgbClr val="D6D5D5"/>
                </a:solidFill>
                <a:latin typeface="Helvetica"/>
                <a:ea typeface="Helvetica"/>
                <a:cs typeface="Helvetica"/>
                <a:sym typeface="Helvetica"/>
                <a:hlinkClick r:id="rId1"/>
              </a:defRPr>
            </a:lvl1pPr>
          </a:lstStyle>
          <a:p>
            <a:r>
              <a:rPr>
                <a:hlinkClick r:id="rId1"/>
              </a:rPr>
              <a:t>www.metersphere.io</a:t>
            </a:r>
            <a:endParaRPr>
              <a:hlinkClick r:id="rId1"/>
            </a:endParaRPr>
          </a:p>
        </p:txBody>
      </p:sp>
      <p:sp>
        <p:nvSpPr>
          <p:cNvPr id="1247" name="文本框 5"/>
          <p:cNvSpPr txBox="1"/>
          <p:nvPr/>
        </p:nvSpPr>
        <p:spPr>
          <a:xfrm>
            <a:off x="7839291" y="5877559"/>
            <a:ext cx="8705419" cy="1960881"/>
          </a:xfrm>
          <a:prstGeom prst="rect">
            <a:avLst/>
          </a:prstGeom>
          <a:ln w="12700">
            <a:miter lim="400000"/>
          </a:ln>
        </p:spPr>
        <p:txBody>
          <a:bodyPr tIns="91439" bIns="91439">
            <a:spAutoFit/>
          </a:bodyPr>
          <a:lstStyle/>
          <a:p>
            <a:pPr algn="l" defTabSz="1828800">
              <a:defRPr sz="12000">
                <a:solidFill>
                  <a:srgbClr val="5E5E5E"/>
                </a:solidFill>
                <a:latin typeface="Trebuchet MS" panose="020B0603020202020204"/>
                <a:ea typeface="Trebuchet MS" panose="020B0603020202020204"/>
                <a:cs typeface="Trebuchet MS" panose="020B0603020202020204"/>
                <a:sym typeface="Trebuchet MS" panose="020B0603020202020204"/>
              </a:defRPr>
            </a:pPr>
            <a:r>
              <a:t>THANK YOU</a:t>
            </a:r>
          </a:p>
        </p:txBody>
      </p:sp>
      <p:pic>
        <p:nvPicPr>
          <p:cNvPr id="1248" name="Picture 103" descr="Picture 103"/>
          <p:cNvPicPr>
            <a:picLocks noChangeAspect="1"/>
          </p:cNvPicPr>
          <p:nvPr/>
        </p:nvPicPr>
        <p:blipFill>
          <a:blip r:embed="rId2"/>
          <a:srcRect l="3610" t="3209" r="3610" b="3209"/>
          <a:stretch>
            <a:fillRect/>
          </a:stretch>
        </p:blipFill>
        <p:spPr>
          <a:xfrm>
            <a:off x="16971409" y="9454462"/>
            <a:ext cx="2876870" cy="2874752"/>
          </a:xfrm>
          <a:prstGeom prst="rect">
            <a:avLst/>
          </a:prstGeom>
          <a:ln w="12700">
            <a:miter lim="400000"/>
            <a:headEnd/>
            <a:tailEnd/>
          </a:ln>
        </p:spPr>
      </p:pic>
      <p:pic>
        <p:nvPicPr>
          <p:cNvPr id="1249" name="qrcode_for_gh_c67c68eaa37f_258.jpg" descr="qrcode_for_gh_c67c68eaa37f_258.jpg"/>
          <p:cNvPicPr>
            <a:picLocks noChangeAspect="1"/>
          </p:cNvPicPr>
          <p:nvPr/>
        </p:nvPicPr>
        <p:blipFill>
          <a:blip r:embed="rId3"/>
          <a:stretch>
            <a:fillRect/>
          </a:stretch>
        </p:blipFill>
        <p:spPr>
          <a:xfrm>
            <a:off x="20078707" y="9355045"/>
            <a:ext cx="3073401" cy="3073401"/>
          </a:xfrm>
          <a:prstGeom prst="rect">
            <a:avLst/>
          </a:prstGeom>
          <a:ln w="12700">
            <a:miter lim="400000"/>
            <a:headEnd/>
            <a:tailEnd/>
          </a:ln>
        </p:spPr>
      </p:pic>
      <p:sp>
        <p:nvSpPr>
          <p:cNvPr id="1250" name="文本框 13"/>
          <p:cNvSpPr txBox="1"/>
          <p:nvPr/>
        </p:nvSpPr>
        <p:spPr>
          <a:xfrm>
            <a:off x="9747250" y="8591269"/>
            <a:ext cx="4889500" cy="716179"/>
          </a:xfrm>
          <a:prstGeom prst="rect">
            <a:avLst/>
          </a:prstGeom>
          <a:ln w="12700">
            <a:miter lim="400000"/>
          </a:ln>
        </p:spPr>
        <p:txBody>
          <a:bodyPr tIns="91439" bIns="91439">
            <a:spAutoFit/>
          </a:bodyPr>
          <a:lstStyle>
            <a:lvl1pPr algn="l" defTabSz="1828800">
              <a:defRPr sz="3600" b="0">
                <a:solidFill>
                  <a:srgbClr val="5E5E5E"/>
                </a:solidFill>
              </a:defRPr>
            </a:lvl1pPr>
          </a:lstStyle>
          <a:p>
            <a:r>
              <a:t>www.fit2cloud.com</a:t>
            </a:r>
          </a:p>
        </p:txBody>
      </p:sp>
      <p:sp>
        <p:nvSpPr>
          <p:cNvPr id="1251" name="文本框 13"/>
          <p:cNvSpPr txBox="1"/>
          <p:nvPr/>
        </p:nvSpPr>
        <p:spPr>
          <a:xfrm>
            <a:off x="10431011" y="9389841"/>
            <a:ext cx="3073401" cy="728981"/>
          </a:xfrm>
          <a:prstGeom prst="rect">
            <a:avLst/>
          </a:prstGeom>
          <a:ln w="12700">
            <a:miter lim="400000"/>
          </a:ln>
        </p:spPr>
        <p:txBody>
          <a:bodyPr tIns="91439" bIns="91439">
            <a:spAutoFit/>
          </a:bodyPr>
          <a:lstStyle>
            <a:lvl1pPr algn="l" defTabSz="1828800">
              <a:defRPr sz="3600" b="0">
                <a:solidFill>
                  <a:srgbClr val="5E5E5E"/>
                </a:solidFill>
                <a:latin typeface="Helvetica"/>
                <a:ea typeface="Helvetica"/>
                <a:cs typeface="Helvetica"/>
                <a:sym typeface="Helvetica"/>
              </a:defRPr>
            </a:lvl1pPr>
          </a:lstStyle>
          <a:p>
            <a:r>
              <a:t>400-052-0755</a:t>
            </a:r>
          </a:p>
        </p:txBody>
      </p:sp>
      <p:sp>
        <p:nvSpPr>
          <p:cNvPr id="1252" name="电话"/>
          <p:cNvSpPr/>
          <p:nvPr/>
        </p:nvSpPr>
        <p:spPr>
          <a:xfrm>
            <a:off x="9873828" y="9500264"/>
            <a:ext cx="508108"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a:defRPr sz="3000">
                <a:solidFill>
                  <a:srgbClr val="FFFFFF"/>
                </a:solidFill>
                <a:latin typeface="Helvetica"/>
                <a:ea typeface="Helvetica"/>
                <a:cs typeface="Helvetica"/>
                <a:sym typeface="Helvetica"/>
              </a:defRPr>
            </a:pPr>
          </a:p>
        </p:txBody>
      </p:sp>
      <p:sp>
        <p:nvSpPr>
          <p:cNvPr id="1253" name="文本框 15"/>
          <p:cNvSpPr txBox="1"/>
          <p:nvPr/>
        </p:nvSpPr>
        <p:spPr>
          <a:xfrm>
            <a:off x="7104629" y="10531065"/>
            <a:ext cx="9726165" cy="1897381"/>
          </a:xfrm>
          <a:prstGeom prst="rect">
            <a:avLst/>
          </a:prstGeom>
          <a:ln w="12700">
            <a:miter lim="400000"/>
          </a:ln>
        </p:spPr>
        <p:txBody>
          <a:bodyPr tIns="91439" bIns="91439">
            <a:spAutoFit/>
          </a:bodyPr>
          <a:lstStyle/>
          <a:p>
            <a:pPr defTabSz="1828800">
              <a:defRPr b="0">
                <a:solidFill>
                  <a:srgbClr val="5E5E5E"/>
                </a:solidFill>
                <a:latin typeface="Helvetica"/>
                <a:ea typeface="Helvetica"/>
                <a:cs typeface="Helvetica"/>
                <a:sym typeface="Helvetica"/>
              </a:defRPr>
            </a:pPr>
            <a:r>
              <a:t>北京 · 上海 · 深圳 · 广州 · 南京 · 杭州</a:t>
            </a:r>
          </a:p>
          <a:p>
            <a:pPr defTabSz="1828800">
              <a:defRPr b="0">
                <a:solidFill>
                  <a:srgbClr val="5E5E5E"/>
                </a:solidFill>
                <a:latin typeface="Helvetica"/>
                <a:ea typeface="Helvetica"/>
                <a:cs typeface="Helvetica"/>
                <a:sym typeface="Helvetica"/>
              </a:defRPr>
            </a:pPr>
            <a:r>
              <a:t>苏州 · 武汉 · 成都 · 西安 · 长沙 · 济南</a:t>
            </a:r>
          </a:p>
          <a:p>
            <a:pPr defTabSz="1828800">
              <a:defRPr b="0">
                <a:solidFill>
                  <a:srgbClr val="5E5E5E"/>
                </a:solidFill>
                <a:latin typeface="Helvetica"/>
                <a:ea typeface="Helvetica"/>
                <a:cs typeface="Helvetica"/>
                <a:sym typeface="Helvetica"/>
              </a:defRPr>
            </a:pPr>
            <a:r>
              <a:t>郑州 · 厦门 · 合肥 · 青岛 · 重庆</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indefinite" fill="hold"/>
                                        <p:tgtEl>
                                          <p:spTgt spid="1247"/>
                                        </p:tgtEl>
                                        <p:attrNameLst>
                                          <p:attrName>style.visibility</p:attrName>
                                        </p:attrNameLst>
                                      </p:cBhvr>
                                      <p:to>
                                        <p:strVal val="visible"/>
                                      </p:to>
                                    </p:set>
                                    <p:animEffect transition="in" filter="wipe(left)">
                                      <p:cBhvr>
                                        <p:cTn id="7" dur="1500"/>
                                        <p:tgtEl>
                                          <p:spTgt spid="1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文本框 5"/>
          <p:cNvSpPr txBox="1"/>
          <p:nvPr/>
        </p:nvSpPr>
        <p:spPr>
          <a:xfrm>
            <a:off x="10179865" y="10475038"/>
            <a:ext cx="4024268" cy="665479"/>
          </a:xfrm>
          <a:prstGeom prst="rect">
            <a:avLst/>
          </a:prstGeom>
          <a:ln w="12700">
            <a:miter lim="400000"/>
          </a:ln>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1"/>
              </a:defRPr>
            </a:lvl1pPr>
          </a:lstStyle>
          <a:p>
            <a:pPr>
              <a:defRPr u="none">
                <a:uFillTx/>
              </a:defRPr>
            </a:pPr>
            <a:r>
              <a:rPr u="sng">
                <a:uFill>
                  <a:solidFill>
                    <a:srgbClr val="0000FF"/>
                  </a:solidFill>
                </a:uFill>
                <a:hlinkClick r:id="rId1"/>
              </a:rPr>
              <a:t>www.metersphere.io</a:t>
            </a:r>
            <a:endParaRPr u="sng">
              <a:uFill>
                <a:solidFill>
                  <a:srgbClr val="0000FF"/>
                </a:solidFill>
              </a:uFill>
              <a:hlinkClick r:id="rId1"/>
            </a:endParaRPr>
          </a:p>
        </p:txBody>
      </p:sp>
      <p:pic>
        <p:nvPicPr>
          <p:cNvPr id="1256" name="因为热爱-01.png" descr="因为热爱-01.png"/>
          <p:cNvPicPr>
            <a:picLocks noChangeAspect="1"/>
          </p:cNvPicPr>
          <p:nvPr/>
        </p:nvPicPr>
        <p:blipFill>
          <a:blip r:embed="rId2"/>
          <a:stretch>
            <a:fillRect/>
          </a:stretch>
        </p:blipFill>
        <p:spPr>
          <a:xfrm>
            <a:off x="3949522" y="4804412"/>
            <a:ext cx="16484955" cy="4107176"/>
          </a:xfrm>
          <a:prstGeom prst="rect">
            <a:avLst/>
          </a:prstGeom>
          <a:ln w="12700">
            <a:miter lim="400000"/>
            <a:headEnd/>
            <a:tailEnd/>
          </a:ln>
        </p:spPr>
      </p:pic>
      <p:pic>
        <p:nvPicPr>
          <p:cNvPr id="1257" name="MeterSphere-反白.png" descr="MeterSphere-反白.png"/>
          <p:cNvPicPr>
            <a:picLocks noChangeAspect="1"/>
          </p:cNvPicPr>
          <p:nvPr/>
        </p:nvPicPr>
        <p:blipFill>
          <a:blip r:embed="rId3"/>
          <a:stretch>
            <a:fillRect/>
          </a:stretch>
        </p:blipFill>
        <p:spPr>
          <a:xfrm>
            <a:off x="687417" y="792011"/>
            <a:ext cx="5747928" cy="1082978"/>
          </a:xfrm>
          <a:prstGeom prst="rect">
            <a:avLst/>
          </a:prstGeom>
          <a:ln w="12700">
            <a:miter lim="400000"/>
            <a:headEnd/>
            <a:tailEnd/>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1" y="1630563"/>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软件测试行业整体态势</a:t>
            </a:r>
            <a:endParaRPr lang="zh-CN" altLang="en-US" dirty="0"/>
          </a:p>
        </p:txBody>
      </p:sp>
      <p:sp>
        <p:nvSpPr>
          <p:cNvPr id="24" name="文本框 23"/>
          <p:cNvSpPr txBox="1"/>
          <p:nvPr/>
        </p:nvSpPr>
        <p:spPr>
          <a:xfrm>
            <a:off x="1632155" y="3236729"/>
            <a:ext cx="21119690" cy="1647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dirty="0">
                <a:solidFill>
                  <a:srgbClr val="333333"/>
                </a:solidFill>
                <a:effectLst/>
              </a:rPr>
              <a:t>国内软件公司的测试工程师与开发工程师人员的比例在 </a:t>
            </a:r>
            <a:r>
              <a:rPr lang="en-US" altLang="zh-CN" sz="3600" dirty="0">
                <a:solidFill>
                  <a:srgbClr val="783887"/>
                </a:solidFill>
                <a:effectLst/>
              </a:rPr>
              <a:t>1</a:t>
            </a:r>
            <a:r>
              <a:rPr lang="en-US" altLang="zh-CN" sz="3600" dirty="0">
                <a:solidFill>
                  <a:srgbClr val="783887"/>
                </a:solidFill>
              </a:rPr>
              <a:t>:</a:t>
            </a:r>
            <a:r>
              <a:rPr lang="en-US" altLang="zh-CN" sz="3600" dirty="0">
                <a:solidFill>
                  <a:srgbClr val="783887"/>
                </a:solidFill>
                <a:effectLst/>
              </a:rPr>
              <a:t>4</a:t>
            </a:r>
            <a:r>
              <a:rPr lang="zh-CN" altLang="en-US" sz="3600" dirty="0">
                <a:solidFill>
                  <a:srgbClr val="783887"/>
                </a:solidFill>
                <a:effectLst/>
              </a:rPr>
              <a:t> 到 </a:t>
            </a:r>
            <a:r>
              <a:rPr lang="en-US" altLang="zh-CN" sz="3600" dirty="0">
                <a:solidFill>
                  <a:srgbClr val="783887"/>
                </a:solidFill>
                <a:effectLst/>
              </a:rPr>
              <a:t>1</a:t>
            </a:r>
            <a:r>
              <a:rPr lang="en-US" altLang="zh-CN" sz="3600" dirty="0">
                <a:solidFill>
                  <a:srgbClr val="783887"/>
                </a:solidFill>
              </a:rPr>
              <a:t>:</a:t>
            </a:r>
            <a:r>
              <a:rPr lang="en-US" altLang="zh-CN" sz="3600" dirty="0">
                <a:solidFill>
                  <a:srgbClr val="783887"/>
                </a:solidFill>
                <a:effectLst/>
              </a:rPr>
              <a:t>5 </a:t>
            </a:r>
            <a:r>
              <a:rPr lang="zh-CN" altLang="en-US" dirty="0">
                <a:solidFill>
                  <a:srgbClr val="333333"/>
                </a:solidFill>
              </a:rPr>
              <a:t>，而从</a:t>
            </a:r>
            <a:r>
              <a:rPr lang="zh-CN" altLang="en-US" dirty="0">
                <a:solidFill>
                  <a:srgbClr val="333333"/>
                </a:solidFill>
                <a:effectLst/>
              </a:rPr>
              <a:t>国外的数据看，测试人员和开发人员的比例是</a:t>
            </a:r>
            <a:r>
              <a:rPr lang="zh-CN" altLang="en-US" sz="3600" dirty="0">
                <a:solidFill>
                  <a:srgbClr val="783887"/>
                </a:solidFill>
                <a:effectLst/>
              </a:rPr>
              <a:t> </a:t>
            </a:r>
            <a:r>
              <a:rPr lang="en-US" altLang="zh-CN" sz="3600" dirty="0">
                <a:solidFill>
                  <a:srgbClr val="783887"/>
                </a:solidFill>
                <a:effectLst/>
              </a:rPr>
              <a:t>1:1</a:t>
            </a:r>
            <a:r>
              <a:rPr lang="zh-CN" altLang="en-US" sz="3600" dirty="0">
                <a:solidFill>
                  <a:srgbClr val="783887"/>
                </a:solidFill>
                <a:effectLst/>
              </a:rPr>
              <a:t> </a:t>
            </a:r>
            <a:r>
              <a:rPr lang="zh-CN" altLang="en-US" dirty="0">
                <a:solidFill>
                  <a:srgbClr val="333333"/>
                </a:solidFill>
                <a:effectLst/>
              </a:rPr>
              <a:t>这个比例。另外通过培训转行做软件测试的人员大约在</a:t>
            </a:r>
            <a:r>
              <a:rPr lang="en-US" altLang="zh-CN" dirty="0">
                <a:solidFill>
                  <a:srgbClr val="333333"/>
                </a:solidFill>
                <a:effectLst/>
              </a:rPr>
              <a:t> </a:t>
            </a:r>
            <a:r>
              <a:rPr lang="en-US" altLang="zh-CN" sz="3600" dirty="0">
                <a:solidFill>
                  <a:srgbClr val="783887"/>
                </a:solidFill>
                <a:effectLst/>
              </a:rPr>
              <a:t>59.12 %</a:t>
            </a:r>
            <a:r>
              <a:rPr lang="zh-CN" altLang="en-US" dirty="0">
                <a:solidFill>
                  <a:srgbClr val="333333"/>
                </a:solidFill>
                <a:effectLst/>
              </a:rPr>
              <a:t>。</a:t>
            </a:r>
            <a:endParaRPr lang="zh-CN" altLang="en-US" dirty="0"/>
          </a:p>
        </p:txBody>
      </p:sp>
      <p:pic>
        <p:nvPicPr>
          <p:cNvPr id="5" name="图形 4" descr="男人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284545" y="6710971"/>
            <a:ext cx="3275128" cy="3275128"/>
          </a:xfrm>
          <a:prstGeom prst="rect">
            <a:avLst/>
          </a:prstGeom>
        </p:spPr>
      </p:pic>
      <p:pic>
        <p:nvPicPr>
          <p:cNvPr id="7" name="图形 6" descr="组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1900" y="6178888"/>
            <a:ext cx="4339295" cy="4339295"/>
          </a:xfrm>
          <a:prstGeom prst="rect">
            <a:avLst/>
          </a:prstGeom>
        </p:spPr>
      </p:pic>
      <p:sp>
        <p:nvSpPr>
          <p:cNvPr id="15" name="文本框 14"/>
          <p:cNvSpPr txBox="1"/>
          <p:nvPr/>
        </p:nvSpPr>
        <p:spPr>
          <a:xfrm>
            <a:off x="5278371" y="7883110"/>
            <a:ext cx="152400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6000" dirty="0">
                <a:solidFill>
                  <a:srgbClr val="333333"/>
                </a:solidFill>
                <a:latin typeface="华文琥珀" panose="02010800040101010101" pitchFamily="2" charset="-122"/>
                <a:ea typeface="华文琥珀" panose="02010800040101010101" pitchFamily="2" charset="-122"/>
              </a:rPr>
              <a:t>：</a:t>
            </a:r>
            <a:endParaRPr lang="zh-CN" altLang="en-US" sz="6000" dirty="0">
              <a:latin typeface="华文琥珀" panose="02010800040101010101" pitchFamily="2" charset="-122"/>
              <a:ea typeface="华文琥珀" panose="02010800040101010101" pitchFamily="2" charset="-122"/>
            </a:endParaRPr>
          </a:p>
        </p:txBody>
      </p:sp>
      <p:sp>
        <p:nvSpPr>
          <p:cNvPr id="17" name="文本框 16"/>
          <p:cNvSpPr txBox="1"/>
          <p:nvPr/>
        </p:nvSpPr>
        <p:spPr>
          <a:xfrm>
            <a:off x="13519678" y="6857999"/>
            <a:ext cx="8496643" cy="2721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59.12 %</a:t>
            </a:r>
            <a:endParaRPr lang="zh-CN" altLang="en-US"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18" name="直线连接符 17"/>
          <p:cNvCxnSpPr/>
          <p:nvPr/>
        </p:nvCxnSpPr>
        <p:spPr>
          <a:xfrm>
            <a:off x="12192000" y="6178888"/>
            <a:ext cx="0" cy="4837455"/>
          </a:xfrm>
          <a:prstGeom prst="line">
            <a:avLst/>
          </a:prstGeom>
          <a:noFill/>
          <a:ln w="381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1" name="文本框 20"/>
          <p:cNvSpPr txBox="1"/>
          <p:nvPr/>
        </p:nvSpPr>
        <p:spPr>
          <a:xfrm>
            <a:off x="1632155" y="12160516"/>
            <a:ext cx="20673661" cy="719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457200" eaLnBrk="1" fontAlgn="auto" latinLnBrk="0" hangingPunct="1">
              <a:lnSpc>
                <a:spcPct val="118000"/>
              </a:lnSpc>
              <a:spcBef>
                <a:spcPts val="0"/>
              </a:spcBef>
              <a:spcAft>
                <a:spcPts val="0"/>
              </a:spcAft>
              <a:buClrTx/>
              <a:buSzTx/>
              <a:buFontTx/>
              <a:buNone/>
              <a:defRPr/>
            </a:pP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在微软公司内部，软件测试人员与软件开发人员的比例一般为 </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1.5∶1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到 </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2.5∶1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 左右，即一个开发人员背后，有至少两位测试人员在工作，以保证软件产品的质量</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1</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。国外优秀的软件开发机构把</a:t>
            </a:r>
            <a:r>
              <a:rPr lang="en-US" altLang="zh-CN" sz="1800" b="0" i="0" u="none" strike="noStrike" dirty="0">
                <a:solidFill>
                  <a:srgbClr val="333333"/>
                </a:solidFill>
                <a:effectLst/>
                <a:latin typeface="微软雅黑" panose="020B0503020204020204" pitchFamily="34" charset="-122"/>
                <a:ea typeface="微软雅黑" panose="020B0503020204020204" pitchFamily="34" charset="-122"/>
              </a:rPr>
              <a:t>40%</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的工作花在软件测试上，</a:t>
            </a:r>
            <a:r>
              <a:rPr lang="zh-CN" altLang="en-US" sz="1800" i="0" u="none" strike="noStrike" dirty="0">
                <a:solidFill>
                  <a:srgbClr val="FF0000"/>
                </a:solidFill>
                <a:effectLst/>
                <a:latin typeface="微软雅黑" panose="020B0503020204020204" pitchFamily="34" charset="-122"/>
                <a:ea typeface="微软雅黑" panose="020B0503020204020204" pitchFamily="34" charset="-122"/>
              </a:rPr>
              <a:t>软件测试费用占软件开发总费用的</a:t>
            </a:r>
            <a:r>
              <a:rPr lang="en-US" altLang="zh-CN" sz="1800" i="0" u="none" strike="noStrike" dirty="0">
                <a:solidFill>
                  <a:srgbClr val="FF0000"/>
                </a:solidFill>
                <a:effectLst/>
                <a:latin typeface="微软雅黑" panose="020B0503020204020204" pitchFamily="34" charset="-122"/>
                <a:ea typeface="微软雅黑" panose="020B0503020204020204" pitchFamily="34" charset="-122"/>
              </a:rPr>
              <a:t>30%</a:t>
            </a:r>
            <a:r>
              <a:rPr lang="zh-CN" altLang="en-US" sz="1800" i="0" u="none" strike="noStrike" dirty="0">
                <a:solidFill>
                  <a:srgbClr val="FF0000"/>
                </a:solidFill>
                <a:effectLst/>
                <a:latin typeface="微软雅黑" panose="020B0503020204020204" pitchFamily="34" charset="-122"/>
                <a:ea typeface="微软雅黑" panose="020B0503020204020204" pitchFamily="34" charset="-122"/>
              </a:rPr>
              <a:t>至</a:t>
            </a:r>
            <a:r>
              <a:rPr lang="en-US" altLang="zh-CN" sz="1800" i="0" u="none" strike="noStrike" dirty="0">
                <a:solidFill>
                  <a:srgbClr val="FF0000"/>
                </a:solidFill>
                <a:effectLst/>
                <a:latin typeface="微软雅黑" panose="020B0503020204020204" pitchFamily="34" charset="-122"/>
                <a:ea typeface="微软雅黑" panose="020B0503020204020204" pitchFamily="34" charset="-122"/>
              </a:rPr>
              <a:t>50%</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，对于一些要求高可靠性、高安全性的软件，</a:t>
            </a:r>
            <a:r>
              <a:rPr lang="zh-CN" altLang="en-US" sz="1800" i="0" u="none" strike="noStrike" dirty="0">
                <a:solidFill>
                  <a:srgbClr val="FF0000"/>
                </a:solidFill>
                <a:effectLst/>
                <a:latin typeface="微软雅黑" panose="020B0503020204020204" pitchFamily="34" charset="-122"/>
                <a:ea typeface="微软雅黑" panose="020B0503020204020204" pitchFamily="34" charset="-122"/>
              </a:rPr>
              <a:t>测试费用甚至相当于整个软件项目开发所有费用的</a:t>
            </a:r>
            <a:r>
              <a:rPr lang="en-US" altLang="zh-CN" sz="1800" i="0" u="none" strike="noStrike" dirty="0">
                <a:solidFill>
                  <a:srgbClr val="FF0000"/>
                </a:solidFill>
                <a:effectLst/>
                <a:latin typeface="微软雅黑" panose="020B0503020204020204" pitchFamily="34" charset="-122"/>
                <a:ea typeface="微软雅黑" panose="020B0503020204020204" pitchFamily="34" charset="-122"/>
              </a:rPr>
              <a:t>3</a:t>
            </a:r>
            <a:r>
              <a:rPr lang="zh-CN" altLang="en-US" sz="1800" i="0" u="none" strike="noStrike" dirty="0">
                <a:solidFill>
                  <a:srgbClr val="FF0000"/>
                </a:solidFill>
                <a:effectLst/>
                <a:latin typeface="微软雅黑" panose="020B0503020204020204" pitchFamily="34" charset="-122"/>
                <a:ea typeface="微软雅黑" panose="020B0503020204020204" pitchFamily="34" charset="-122"/>
              </a:rPr>
              <a:t>至</a:t>
            </a:r>
            <a:r>
              <a:rPr lang="en-US" altLang="zh-CN" sz="1800" i="0" u="none" strike="noStrike" dirty="0">
                <a:solidFill>
                  <a:srgbClr val="FF0000"/>
                </a:solidFill>
                <a:effectLst/>
                <a:latin typeface="微软雅黑" panose="020B0503020204020204" pitchFamily="34" charset="-122"/>
                <a:ea typeface="微软雅黑" panose="020B0503020204020204" pitchFamily="34" charset="-122"/>
              </a:rPr>
              <a:t>5</a:t>
            </a:r>
            <a:r>
              <a:rPr lang="zh-CN" altLang="en-US" sz="1800" i="0" u="none" strike="noStrike" dirty="0">
                <a:solidFill>
                  <a:srgbClr val="FF0000"/>
                </a:solidFill>
                <a:effectLst/>
                <a:latin typeface="微软雅黑" panose="020B0503020204020204" pitchFamily="34" charset="-122"/>
                <a:ea typeface="微软雅黑" panose="020B0503020204020204" pitchFamily="34" charset="-122"/>
              </a:rPr>
              <a:t>倍</a:t>
            </a:r>
            <a:r>
              <a:rPr lang="zh-CN" altLang="en-US" sz="1800" b="0" i="0" u="none" strike="noStrike" dirty="0">
                <a:solidFill>
                  <a:srgbClr val="333333"/>
                </a:solidFill>
                <a:effectLst/>
                <a:latin typeface="微软雅黑" panose="020B0503020204020204" pitchFamily="34" charset="-122"/>
                <a:ea typeface="微软雅黑" panose="020B0503020204020204" pitchFamily="34" charset="-122"/>
              </a:rPr>
              <a:t>。</a:t>
            </a:r>
            <a:endParaRPr lang="zh-CN" altLang="en-US" sz="1800" b="0" i="0" u="none" strike="noStrike" dirty="0">
              <a:solidFill>
                <a:srgbClr val="333333"/>
              </a:solidFill>
              <a:effectLst/>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1" y="1630563"/>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软件测试行业人才需求</a:t>
            </a:r>
            <a:endParaRPr lang="zh-CN" altLang="en-US" dirty="0"/>
          </a:p>
        </p:txBody>
      </p:sp>
      <p:sp>
        <p:nvSpPr>
          <p:cNvPr id="24" name="文本框 23"/>
          <p:cNvSpPr txBox="1"/>
          <p:nvPr/>
        </p:nvSpPr>
        <p:spPr>
          <a:xfrm>
            <a:off x="2005781" y="3197817"/>
            <a:ext cx="21119690" cy="2478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zh-CN" altLang="en-US" dirty="0">
                <a:solidFill>
                  <a:srgbClr val="333333"/>
                </a:solidFill>
                <a:effectLst/>
              </a:rPr>
              <a:t>软件测试行业目前呈现 </a:t>
            </a:r>
            <a:r>
              <a:rPr lang="zh-CN" altLang="en-US" sz="3600" dirty="0">
                <a:solidFill>
                  <a:srgbClr val="783887"/>
                </a:solidFill>
                <a:effectLst/>
              </a:rPr>
              <a:t>“企业有需求，大学不培养” </a:t>
            </a:r>
            <a:r>
              <a:rPr lang="zh-CN" altLang="en-US" dirty="0">
                <a:solidFill>
                  <a:srgbClr val="333333"/>
                </a:solidFill>
                <a:effectLst/>
              </a:rPr>
              <a:t>的尴尬现状。据业内统计，目前国内软件测试人才缺口至少</a:t>
            </a:r>
            <a:r>
              <a:rPr lang="zh-CN" altLang="en-US" sz="3600" dirty="0">
                <a:solidFill>
                  <a:srgbClr val="783887"/>
                </a:solidFill>
                <a:effectLst/>
              </a:rPr>
              <a:t>三十万</a:t>
            </a:r>
            <a:r>
              <a:rPr lang="zh-CN" altLang="en-US" dirty="0">
                <a:solidFill>
                  <a:srgbClr val="333333"/>
                </a:solidFill>
                <a:effectLst/>
              </a:rPr>
              <a:t>，而且随着产品要求的不断提高，</a:t>
            </a:r>
            <a:r>
              <a:rPr lang="zh-CN" altLang="en-US" dirty="0">
                <a:solidFill>
                  <a:srgbClr val="2F2F2F"/>
                </a:solidFill>
                <a:effectLst/>
              </a:rPr>
              <a:t>每年会有约 </a:t>
            </a:r>
            <a:r>
              <a:rPr lang="en-US" altLang="zh-CN" dirty="0">
                <a:solidFill>
                  <a:srgbClr val="2F2F2F"/>
                </a:solidFill>
                <a:effectLst/>
              </a:rPr>
              <a:t>20</a:t>
            </a:r>
            <a:r>
              <a:rPr lang="zh-CN" altLang="en-US" dirty="0">
                <a:solidFill>
                  <a:srgbClr val="2F2F2F"/>
                </a:solidFill>
                <a:effectLst/>
              </a:rPr>
              <a:t> 万测试岗位就业机会新增，但是企业、学校培养出的软件测试人才不足需求量的</a:t>
            </a:r>
            <a:r>
              <a:rPr lang="zh-CN" altLang="en-US" sz="3600" dirty="0">
                <a:solidFill>
                  <a:srgbClr val="783887"/>
                </a:solidFill>
                <a:effectLst/>
              </a:rPr>
              <a:t> </a:t>
            </a:r>
            <a:r>
              <a:rPr lang="en-US" altLang="zh-CN" sz="3600" dirty="0">
                <a:solidFill>
                  <a:srgbClr val="783887"/>
                </a:solidFill>
                <a:effectLst/>
              </a:rPr>
              <a:t>1/10</a:t>
            </a:r>
            <a:r>
              <a:rPr lang="zh-CN" altLang="en-US" sz="3600" dirty="0">
                <a:solidFill>
                  <a:srgbClr val="783887"/>
                </a:solidFill>
                <a:effectLst/>
              </a:rPr>
              <a:t> </a:t>
            </a:r>
            <a:r>
              <a:rPr lang="zh-CN" altLang="en-US" dirty="0">
                <a:solidFill>
                  <a:srgbClr val="2F2F2F"/>
                </a:solidFill>
                <a:effectLst/>
              </a:rPr>
              <a:t>。并且需求与供给间的差距仍在进一步拉大。</a:t>
            </a:r>
            <a:endParaRPr lang="zh-CN" altLang="en-US" dirty="0"/>
          </a:p>
        </p:txBody>
      </p:sp>
      <p:sp>
        <p:nvSpPr>
          <p:cNvPr id="17" name="文本框 16"/>
          <p:cNvSpPr txBox="1"/>
          <p:nvPr/>
        </p:nvSpPr>
        <p:spPr>
          <a:xfrm>
            <a:off x="2369611" y="7236901"/>
            <a:ext cx="8496643" cy="2721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20</a:t>
            </a:r>
            <a:r>
              <a:rPr lang="zh-CN" altLang="en-US"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万</a:t>
            </a:r>
            <a:endParaRPr lang="zh-CN" altLang="en-US"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18" name="直线连接符 17"/>
          <p:cNvCxnSpPr/>
          <p:nvPr/>
        </p:nvCxnSpPr>
        <p:spPr>
          <a:xfrm>
            <a:off x="12192000" y="6178888"/>
            <a:ext cx="0" cy="4837455"/>
          </a:xfrm>
          <a:prstGeom prst="line">
            <a:avLst/>
          </a:prstGeom>
          <a:noFill/>
          <a:ln w="381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 name="上箭头 1"/>
          <p:cNvSpPr/>
          <p:nvPr/>
        </p:nvSpPr>
        <p:spPr>
          <a:xfrm>
            <a:off x="9697211" y="7724778"/>
            <a:ext cx="1088298" cy="1745673"/>
          </a:xfrm>
          <a:prstGeom prst="upArrow">
            <a:avLst>
              <a:gd name="adj1" fmla="val 47112"/>
              <a:gd name="adj2"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3" name="图片 2"/>
          <p:cNvPicPr>
            <a:picLocks noChangeAspect="1"/>
          </p:cNvPicPr>
          <p:nvPr/>
        </p:nvPicPr>
        <p:blipFill rotWithShape="1">
          <a:blip r:embed="rId1"/>
          <a:srcRect t="33142"/>
          <a:stretch>
            <a:fillRect/>
          </a:stretch>
        </p:blipFill>
        <p:spPr>
          <a:xfrm>
            <a:off x="14808665" y="5504855"/>
            <a:ext cx="5756466" cy="2886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rotWithShape="1">
          <a:blip r:embed="rId2"/>
          <a:srcRect t="35563"/>
          <a:stretch>
            <a:fillRect/>
          </a:stretch>
        </p:blipFill>
        <p:spPr>
          <a:xfrm>
            <a:off x="14808665" y="8996923"/>
            <a:ext cx="5756461" cy="2781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0" y="1510016"/>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软件测试行业人才市场非常广阔</a:t>
            </a:r>
            <a:endParaRPr lang="zh-CN" altLang="en-US" dirty="0"/>
          </a:p>
        </p:txBody>
      </p:sp>
      <p:sp>
        <p:nvSpPr>
          <p:cNvPr id="15" name="文本框 14"/>
          <p:cNvSpPr txBox="1"/>
          <p:nvPr/>
        </p:nvSpPr>
        <p:spPr>
          <a:xfrm>
            <a:off x="2005780" y="4303117"/>
            <a:ext cx="11976920" cy="60476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ct val="150000"/>
              </a:lnSpc>
              <a:defRPr>
                <a:solidFill>
                  <a:srgbClr val="333333"/>
                </a:solidFill>
              </a:defRPr>
            </a:lvl1pPr>
          </a:lstStyle>
          <a:p>
            <a:pPr marL="571500" indent="-571500">
              <a:lnSpc>
                <a:spcPct val="200000"/>
              </a:lnSpc>
              <a:buFont typeface="Wingdings" panose="05000000000000000000" pitchFamily="2" charset="2"/>
              <a:buChar char="ü"/>
            </a:pPr>
            <a:r>
              <a:rPr lang="zh-CN" altLang="en-US" sz="4000" dirty="0"/>
              <a:t>软件测试行业正在黄金发展期，处于上升势头，整个行业前途光明。</a:t>
            </a:r>
            <a:endParaRPr lang="en-US" altLang="zh-CN" sz="4000" dirty="0"/>
          </a:p>
          <a:p>
            <a:pPr marL="571500" indent="-571500">
              <a:lnSpc>
                <a:spcPct val="200000"/>
              </a:lnSpc>
              <a:buFont typeface="Wingdings" panose="05000000000000000000" pitchFamily="2" charset="2"/>
              <a:buChar char="ü"/>
            </a:pPr>
            <a:r>
              <a:rPr lang="zh-CN" altLang="en-US" sz="4000" dirty="0"/>
              <a:t>因处于初级阶段使得测试从业人员整体水平不高，未来对高素质，高技能的软件测试从业者的需求量会越来越大。</a:t>
            </a:r>
            <a:endParaRPr lang="zh-CN" altLang="en-US" sz="4000" dirty="0"/>
          </a:p>
        </p:txBody>
      </p:sp>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4894" y="3550295"/>
            <a:ext cx="7553326" cy="7553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914869" y="2605982"/>
          <a:ext cx="18554262" cy="108373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MeterSphere 的关键架构设计之二：团队协作及多租户模型"/>
          <p:cNvSpPr txBox="1"/>
          <p:nvPr/>
        </p:nvSpPr>
        <p:spPr>
          <a:xfrm>
            <a:off x="0" y="1478738"/>
            <a:ext cx="24383997" cy="1169547"/>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lang="zh-CN" altLang="en-US" dirty="0"/>
              <a:t>软件测试行业现状</a:t>
            </a:r>
            <a:r>
              <a:rPr lang="en-US" altLang="zh-CN" dirty="0"/>
              <a:t>-</a:t>
            </a:r>
            <a:r>
              <a:rPr lang="zh-CN" altLang="en-US" dirty="0"/>
              <a:t>岗位划分</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持续测试是持续交付发展的必然需求"/>
          <p:cNvSpPr txBox="1"/>
          <p:nvPr/>
        </p:nvSpPr>
        <p:spPr>
          <a:xfrm>
            <a:off x="0" y="1510016"/>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t>软件测试行业职业发展路线</a:t>
            </a:r>
            <a:endParaRPr lang="zh-CN" altLang="en-US" dirty="0"/>
          </a:p>
        </p:txBody>
      </p:sp>
      <p:graphicFrame>
        <p:nvGraphicFramePr>
          <p:cNvPr id="11" name="图示 10"/>
          <p:cNvGraphicFramePr/>
          <p:nvPr/>
        </p:nvGraphicFramePr>
        <p:xfrm>
          <a:off x="952500" y="5610374"/>
          <a:ext cx="22707600" cy="304785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sld>
</file>

<file path=ppt/tags/tag1.xml><?xml version="1.0" encoding="utf-8"?>
<p:tagLst xmlns:p="http://schemas.openxmlformats.org/presentationml/2006/main">
  <p:tag name="KSO_WM_UNIT_VALUE" val="1396*2030"/>
  <p:tag name="KSO_WM_UNIT_HIGHLIGHT" val="0"/>
  <p:tag name="KSO_WM_UNIT_COMPATIBLE" val="1"/>
  <p:tag name="KSO_WM_UNIT_DIAGRAM_ISNUMVISUAL" val="0"/>
  <p:tag name="KSO_WM_UNIT_DIAGRAM_ISREFERUNIT" val="0"/>
  <p:tag name="KSO_WM_UNIT_TYPE" val="d"/>
  <p:tag name="KSO_WM_UNIT_INDEX" val="1"/>
  <p:tag name="KSO_WM_UNIT_ID" val="diagram20212425_1*d*1"/>
  <p:tag name="KSO_WM_TEMPLATE_CATEGORY" val="diagram"/>
  <p:tag name="KSO_WM_TEMPLATE_INDEX" val="20212425"/>
  <p:tag name="KSO_WM_UNIT_LAYERLEVEL" val="1"/>
  <p:tag name="KSO_WM_TAG_VERSION" val="1.0"/>
  <p:tag name="KSO_WM_BEAUTIFY_FLAG" val="#wm#"/>
  <p:tag name="KSO_WM_CHIP_GROUPID" val="5e7310da9a230a26b9e88a19"/>
  <p:tag name="KSO_WM_CHIP_XID" val="5e7310da9a230a26b9e88a1a"/>
  <p:tag name="KSO_WM_UNIT_DEC_AREA_ID" val="340bee9351c4465ba4a8fce5758eecf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1"/>
  <p:tag name="KSO_WM_CHIP_FILLAREA_FILL_RULE" val="{&quot;fill_align&quot;:&quot;cm&quot;,&quot;fill_mode&quot;:&quot;full&quot;,&quot;sacle_strategy&quot;:&quot;smart&quot;}"/>
  <p:tag name="KSO_WM_ASSEMBLE_CHIP_INDEX" val="012f4e72739f42be9836acbed7fb9265"/>
  <p:tag name="KSO_WM_UNIT_PLACING_PICTURE" val="012f4e72739f42be9836acbed7fb9265"/>
  <p:tag name="KSO_WM_TEMPLATE_ASSEMBLE_XID" val="60656f444054ed1e2fb80698"/>
  <p:tag name="KSO_WM_TEMPLATE_ASSEMBLE_GROUPID" val="60656f444054ed1e2fb80698"/>
</p:tagLst>
</file>

<file path=ppt/tags/tag10.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36:49&quot;,&quot;maxSize&quot;:{&quot;size1&quot;:47.6},&quot;minSize&quot;:{&quot;size1&quot;:47.6},&quot;normalSize&quot;:{&quot;size1&quot;:47.6},&quot;subLayout&quot;:[{&quot;id&quot;:&quot;2021-04-01T15:36:49&quot;,&quot;margin&quot;:{&quot;bottom&quot;:6.7729997634887695,&quot;left&quot;:4.2330002784729,&quot;right&quot;:1.2699999809265137,&quot;top&quot;:6.7729997634887695},&quot;type&quot;:0},{&quot;id&quot;:&quot;2021-04-01T15:36:49&quot;,&quot;type&quot;:0}],&quot;type&quot;:0}"/>
  <p:tag name="KSO_WM_SLIDE_BACKGROUND" val="[&quot;general&quot;]"/>
  <p:tag name="KSO_WM_SLIDE_RATIO" val="1.777778"/>
  <p:tag name="KSO_WM_SLIDE_ID" val="diagram2021242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76*396"/>
  <p:tag name="KSO_WM_SLIDE_POSITION" val="84*71"/>
  <p:tag name="KSO_WM_TAG_VERSION" val="1.0"/>
  <p:tag name="KSO_WM_BEAUTIFY_FLAG" val="#wm#"/>
  <p:tag name="KSO_WM_TEMPLATE_CATEGORY" val="diagram"/>
  <p:tag name="KSO_WM_TEMPLATE_INDEX" val="20212425"/>
  <p:tag name="KSO_WM_SLIDE_LAYOUT" val="d_f"/>
  <p:tag name="KSO_WM_SLIDE_LAYOUT_CNT" val="1_1"/>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576dc001ee534062abfa84077d565965&quot;,&quot;fill_align&quot;:&quot;cm&quot;,&quot;chip_types&quot;:[&quot;picture&quot;]},{&quot;text_align&quot;:&quot;lm&quot;,&quot;text_direction&quot;:&quot;horizontal&quot;,&quot;support_big_font&quot;:true,&quot;picture_toward&quot;:0,&quot;picture_dockside&quot;:[],&quot;fill_id&quot;:&quot;9cfa3c7c874e4cdb955fe51b0c9a9e86&quot;,&quot;fill_align&quot;:&quot;cm&quot;,&quot;chip_types&quot;:[&quot;text&quot;]}]]"/>
  <p:tag name="KSO_WM_CHIP_XID" val="5f22a7a4dda340fd2c9b58f0"/>
  <p:tag name="KSO_WM_CHIP_DECFILLPROP" val="[]"/>
  <p:tag name="KSO_WM_SLIDE_CAN_ADD_NAVIGATION" val="1"/>
  <p:tag name="KSO_WM_CHIP_GROUPID" val="5f22a7a4dda340fd2c9b58ef"/>
  <p:tag name="KSO_WM_SLIDE_BK_DARK_LIGHT" val="2"/>
  <p:tag name="KSO_WM_SLIDE_BACKGROUND_TYPE" val="general"/>
  <p:tag name="KSO_WM_SLIDE_SUPPORT_FEATURE_TYPE" val="0"/>
  <p:tag name="KSO_WM_TEMPLATE_ASSEMBLE_XID" val="60656f444054ed1e2fb80698"/>
  <p:tag name="KSO_WM_TEMPLATE_ASSEMBLE_GROUPID" val="60656f444054ed1e2fb80698"/>
</p:tagLst>
</file>

<file path=ppt/tags/tag11.xml><?xml version="1.0" encoding="utf-8"?>
<p:tagLst xmlns:p="http://schemas.openxmlformats.org/presentationml/2006/main">
  <p:tag name="KSO_WM_SLIDE_ITEM_CNT" val="5"/>
</p:tagLst>
</file>

<file path=ppt/tags/tag12.xml><?xml version="1.0" encoding="utf-8"?>
<p:tagLst xmlns:p="http://schemas.openxmlformats.org/presentationml/2006/main">
  <p:tag name="commondata" val="eyJoZGlkIjoiYWVmMWU4NTdhZjdlMGRmMzBiZTkwZWVlODQxNDQzYmUifQ=="/>
</p:tagLst>
</file>

<file path=ppt/tags/tag2.xml><?xml version="1.0" encoding="utf-8"?>
<p:tagLst xmlns:p="http://schemas.openxmlformats.org/presentationml/2006/main">
  <p:tag name="KSO_WM_UNIT_BLOCK" val="0"/>
  <p:tag name="KSO_WM_UNIT_DEC_AREA_ID" val="ea095481d0d64115a605da437295c8b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425_1*i*1"/>
  <p:tag name="KSO_WM_TEMPLATE_CATEGORY" val="diagram"/>
  <p:tag name="KSO_WM_TEMPLATE_INDEX" val="2021242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a7a4dda340fd2c9b58ef"/>
  <p:tag name="KSO_WM_CHIP_XID" val="5f22a7a4dda340fd2c9b58f0"/>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220"/>
  <p:tag name="KSO_WM_TEMPLATE_ASSEMBLE_XID" val="60656f444054ed1e2fb80698"/>
  <p:tag name="KSO_WM_TEMPLATE_ASSEMBLE_GROUPID" val="60656f444054ed1e2fb80698"/>
</p:tagLst>
</file>

<file path=ppt/tags/tag3.xml><?xml version="1.0" encoding="utf-8"?>
<p:tagLst xmlns:p="http://schemas.openxmlformats.org/presentationml/2006/main">
  <p:tag name="KSO_WM_UNIT_BLOCK" val="0"/>
  <p:tag name="KSO_WM_UNIT_DEC_AREA_ID" val="043bafd8d448469aa39d124e0fa06edc"/>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2425_1*i*2"/>
  <p:tag name="KSO_WM_TEMPLATE_CATEGORY" val="diagram"/>
  <p:tag name="KSO_WM_TEMPLATE_INDEX" val="2021242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a7a4dda340fd2c9b58ef"/>
  <p:tag name="KSO_WM_CHIP_XID" val="5f22a7a4dda340fd2c9b58f0"/>
  <p:tag name="KSO_WM_UNIT_LINE_FORE_SCHEMECOLOR_INDEX_BRIGHTNESS" val="0"/>
  <p:tag name="KSO_WM_UNIT_LINE_FORE_SCHEMECOLOR_INDEX" val="5"/>
  <p:tag name="KSO_WM_UNIT_LINE_FILL_TYPE" val="2"/>
  <p:tag name="KSO_WM_TEMPLATE_ASSEMBLE_XID" val="60656f444054ed1e2fb80698"/>
  <p:tag name="KSO_WM_TEMPLATE_ASSEMBLE_GROUPID" val="60656f444054ed1e2fb80698"/>
</p:tagLst>
</file>

<file path=ppt/tags/tag4.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25_1*f*1"/>
  <p:tag name="KSO_WM_TEMPLATE_CATEGORY" val="diagram"/>
  <p:tag name="KSO_WM_TEMPLATE_INDEX" val="2021242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aa5d4fde96204ae7b3c177b368bb9c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a5ace680e5944c7ac7153acdf87aaa7"/>
  <p:tag name="KSO_WM_UNIT_SUPPORT_BIG_FONT" val="1"/>
  <p:tag name="KSO_WM_UNIT_TEXT_FILL_FORE_SCHEMECOLOR_INDEX_BRIGHTNESS" val="0.25"/>
  <p:tag name="KSO_WM_UNIT_TEXT_FILL_FORE_SCHEMECOLOR_INDEX" val="13"/>
  <p:tag name="KSO_WM_UNIT_TEXT_FILL_TYPE" val="1"/>
  <p:tag name="KSO_WM_TEMPLATE_ASSEMBLE_XID" val="60656f444054ed1e2fb80698"/>
  <p:tag name="KSO_WM_TEMPLATE_ASSEMBLE_GROUPID" val="60656f444054ed1e2fb80698"/>
</p:tagLst>
</file>

<file path=ppt/tags/tag5.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4-01T15:36:49&quot;,&quot;maxSize&quot;:{&quot;size1&quot;:47.6},&quot;minSize&quot;:{&quot;size1&quot;:47.6},&quot;normalSize&quot;:{&quot;size1&quot;:47.6},&quot;subLayout&quot;:[{&quot;id&quot;:&quot;2021-04-01T15:36:49&quot;,&quot;margin&quot;:{&quot;bottom&quot;:6.7729997634887695,&quot;left&quot;:4.2330002784729,&quot;right&quot;:1.2699999809265137,&quot;top&quot;:6.7729997634887695},&quot;type&quot;:0},{&quot;id&quot;:&quot;2021-04-01T15:36:49&quot;,&quot;type&quot;:0}],&quot;type&quot;:0}"/>
  <p:tag name="KSO_WM_SLIDE_BACKGROUND" val="[&quot;general&quot;]"/>
  <p:tag name="KSO_WM_SLIDE_RATIO" val="1.777778"/>
  <p:tag name="KSO_WM_SLIDE_ID" val="diagram2021242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76*396"/>
  <p:tag name="KSO_WM_SLIDE_POSITION" val="84*71"/>
  <p:tag name="KSO_WM_TAG_VERSION" val="1.0"/>
  <p:tag name="KSO_WM_BEAUTIFY_FLAG" val="#wm#"/>
  <p:tag name="KSO_WM_TEMPLATE_CATEGORY" val="diagram"/>
  <p:tag name="KSO_WM_TEMPLATE_INDEX" val="20212425"/>
  <p:tag name="KSO_WM_SLIDE_LAYOUT" val="d_f"/>
  <p:tag name="KSO_WM_SLIDE_LAYOUT_CNT" val="1_1"/>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576dc001ee534062abfa84077d565965&quot;,&quot;fill_align&quot;:&quot;cm&quot;,&quot;chip_types&quot;:[&quot;picture&quot;]},{&quot;text_align&quot;:&quot;lm&quot;,&quot;text_direction&quot;:&quot;horizontal&quot;,&quot;support_big_font&quot;:true,&quot;picture_toward&quot;:0,&quot;picture_dockside&quot;:[],&quot;fill_id&quot;:&quot;9cfa3c7c874e4cdb955fe51b0c9a9e86&quot;,&quot;fill_align&quot;:&quot;cm&quot;,&quot;chip_types&quot;:[&quot;text&quot;]}]]"/>
  <p:tag name="KSO_WM_CHIP_XID" val="5f22a7a4dda340fd2c9b58f0"/>
  <p:tag name="KSO_WM_CHIP_DECFILLPROP" val="[]"/>
  <p:tag name="KSO_WM_SLIDE_CAN_ADD_NAVIGATION" val="1"/>
  <p:tag name="KSO_WM_CHIP_GROUPID" val="5f22a7a4dda340fd2c9b58ef"/>
  <p:tag name="KSO_WM_SLIDE_BK_DARK_LIGHT" val="2"/>
  <p:tag name="KSO_WM_SLIDE_BACKGROUND_TYPE" val="general"/>
  <p:tag name="KSO_WM_SLIDE_SUPPORT_FEATURE_TYPE" val="0"/>
  <p:tag name="KSO_WM_TEMPLATE_ASSEMBLE_XID" val="60656f444054ed1e2fb80698"/>
  <p:tag name="KSO_WM_TEMPLATE_ASSEMBLE_GROUPID" val="60656f444054ed1e2fb80698"/>
</p:tagLst>
</file>

<file path=ppt/tags/tag6.xml><?xml version="1.0" encoding="utf-8"?>
<p:tagLst xmlns:p="http://schemas.openxmlformats.org/presentationml/2006/main">
  <p:tag name="KSO_WM_UNIT_VALUE" val="1396*2030"/>
  <p:tag name="KSO_WM_UNIT_HIGHLIGHT" val="0"/>
  <p:tag name="KSO_WM_UNIT_COMPATIBLE" val="1"/>
  <p:tag name="KSO_WM_UNIT_DIAGRAM_ISNUMVISUAL" val="0"/>
  <p:tag name="KSO_WM_UNIT_DIAGRAM_ISREFERUNIT" val="0"/>
  <p:tag name="KSO_WM_UNIT_TYPE" val="d"/>
  <p:tag name="KSO_WM_UNIT_INDEX" val="1"/>
  <p:tag name="KSO_WM_UNIT_ID" val="diagram20212425_1*d*1"/>
  <p:tag name="KSO_WM_TEMPLATE_CATEGORY" val="diagram"/>
  <p:tag name="KSO_WM_TEMPLATE_INDEX" val="20212425"/>
  <p:tag name="KSO_WM_UNIT_LAYERLEVEL" val="1"/>
  <p:tag name="KSO_WM_TAG_VERSION" val="1.0"/>
  <p:tag name="KSO_WM_BEAUTIFY_FLAG" val="#wm#"/>
  <p:tag name="KSO_WM_CHIP_GROUPID" val="5e7310da9a230a26b9e88a19"/>
  <p:tag name="KSO_WM_CHIP_XID" val="5e7310da9a230a26b9e88a1a"/>
  <p:tag name="KSO_WM_UNIT_DEC_AREA_ID" val="340bee9351c4465ba4a8fce5758eecf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1"/>
  <p:tag name="KSO_WM_CHIP_FILLAREA_FILL_RULE" val="{&quot;fill_align&quot;:&quot;cm&quot;,&quot;fill_mode&quot;:&quot;full&quot;,&quot;sacle_strategy&quot;:&quot;smart&quot;}"/>
  <p:tag name="KSO_WM_ASSEMBLE_CHIP_INDEX" val="012f4e72739f42be9836acbed7fb9265"/>
  <p:tag name="KSO_WM_UNIT_PLACING_PICTURE" val="012f4e72739f42be9836acbed7fb9265"/>
  <p:tag name="KSO_WM_TEMPLATE_ASSEMBLE_XID" val="60656f444054ed1e2fb80698"/>
  <p:tag name="KSO_WM_TEMPLATE_ASSEMBLE_GROUPID" val="60656f444054ed1e2fb80698"/>
</p:tagLst>
</file>

<file path=ppt/tags/tag7.xml><?xml version="1.0" encoding="utf-8"?>
<p:tagLst xmlns:p="http://schemas.openxmlformats.org/presentationml/2006/main">
  <p:tag name="KSO_WM_UNIT_BLOCK" val="0"/>
  <p:tag name="KSO_WM_UNIT_DEC_AREA_ID" val="ea095481d0d64115a605da437295c8b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425_1*i*1"/>
  <p:tag name="KSO_WM_TEMPLATE_CATEGORY" val="diagram"/>
  <p:tag name="KSO_WM_TEMPLATE_INDEX" val="2021242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a7a4dda340fd2c9b58ef"/>
  <p:tag name="KSO_WM_CHIP_XID" val="5f22a7a4dda340fd2c9b58f0"/>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220"/>
  <p:tag name="KSO_WM_TEMPLATE_ASSEMBLE_XID" val="60656f444054ed1e2fb80698"/>
  <p:tag name="KSO_WM_TEMPLATE_ASSEMBLE_GROUPID" val="60656f444054ed1e2fb80698"/>
</p:tagLst>
</file>

<file path=ppt/tags/tag8.xml><?xml version="1.0" encoding="utf-8"?>
<p:tagLst xmlns:p="http://schemas.openxmlformats.org/presentationml/2006/main">
  <p:tag name="KSO_WM_UNIT_BLOCK" val="0"/>
  <p:tag name="KSO_WM_UNIT_DEC_AREA_ID" val="043bafd8d448469aa39d124e0fa06edc"/>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2425_1*i*2"/>
  <p:tag name="KSO_WM_TEMPLATE_CATEGORY" val="diagram"/>
  <p:tag name="KSO_WM_TEMPLATE_INDEX" val="2021242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a7a4dda340fd2c9b58ef"/>
  <p:tag name="KSO_WM_CHIP_XID" val="5f22a7a4dda340fd2c9b58f0"/>
  <p:tag name="KSO_WM_UNIT_LINE_FORE_SCHEMECOLOR_INDEX_BRIGHTNESS" val="0"/>
  <p:tag name="KSO_WM_UNIT_LINE_FORE_SCHEMECOLOR_INDEX" val="5"/>
  <p:tag name="KSO_WM_UNIT_LINE_FILL_TYPE" val="2"/>
  <p:tag name="KSO_WM_TEMPLATE_ASSEMBLE_XID" val="60656f444054ed1e2fb80698"/>
  <p:tag name="KSO_WM_TEMPLATE_ASSEMBLE_GROUPID" val="60656f444054ed1e2fb80698"/>
</p:tagLst>
</file>

<file path=ppt/tags/tag9.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25_1*f*1"/>
  <p:tag name="KSO_WM_TEMPLATE_CATEGORY" val="diagram"/>
  <p:tag name="KSO_WM_TEMPLATE_INDEX" val="2021242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aa5d4fde96204ae7b3c177b368bb9c4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a5ace680e5944c7ac7153acdf87aaa7"/>
  <p:tag name="KSO_WM_UNIT_SUPPORT_BIG_FONT" val="1"/>
  <p:tag name="KSO_WM_UNIT_TEXT_FILL_FORE_SCHEMECOLOR_INDEX_BRIGHTNESS" val="0.25"/>
  <p:tag name="KSO_WM_UNIT_TEXT_FILL_FORE_SCHEMECOLOR_INDEX" val="13"/>
  <p:tag name="KSO_WM_UNIT_TEXT_FILL_TYPE" val="1"/>
  <p:tag name="KSO_WM_TEMPLATE_ASSEMBLE_XID" val="60656f444054ed1e2fb80698"/>
  <p:tag name="KSO_WM_TEMPLATE_ASSEMBLE_GROUPID" val="60656f444054ed1e2fb80698"/>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9235</Words>
  <Application>WPS 演示</Application>
  <PresentationFormat>自定义</PresentationFormat>
  <Paragraphs>235</Paragraphs>
  <Slides>43</Slides>
  <Notes>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43</vt:i4>
      </vt:variant>
    </vt:vector>
  </HeadingPairs>
  <TitlesOfParts>
    <vt:vector size="67" baseType="lpstr">
      <vt:lpstr>Arial</vt:lpstr>
      <vt:lpstr>宋体</vt:lpstr>
      <vt:lpstr>Wingdings</vt:lpstr>
      <vt:lpstr>Helvetica Neue</vt:lpstr>
      <vt:lpstr>Helvetica Neue Medium</vt:lpstr>
      <vt:lpstr>Helvetica Neue Light</vt:lpstr>
      <vt:lpstr>Helvetica</vt:lpstr>
      <vt:lpstr>汉仪书宋二KW</vt:lpstr>
      <vt:lpstr>Trebuchet MS</vt:lpstr>
      <vt:lpstr>Times New Roman</vt:lpstr>
      <vt:lpstr>华文琥珀</vt:lpstr>
      <vt:lpstr>宋体-简</vt:lpstr>
      <vt:lpstr>微软雅黑</vt:lpstr>
      <vt:lpstr>汉仪旗黑</vt:lpstr>
      <vt:lpstr>宋体</vt:lpstr>
      <vt:lpstr>Arial Unicode MS</vt:lpstr>
      <vt:lpstr>PingFang SC</vt:lpstr>
      <vt:lpstr>Segoe UI</vt:lpstr>
      <vt:lpstr>苹方-简</vt:lpstr>
      <vt:lpstr>黑体</vt:lpstr>
      <vt:lpstr>汉仪中黑KW</vt:lpstr>
      <vt:lpstr>Lato</vt:lpstr>
      <vt:lpstr>Apple Color Emoji</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颈湍灸匠粘</cp:lastModifiedBy>
  <cp:revision>87</cp:revision>
  <dcterms:created xsi:type="dcterms:W3CDTF">2024-08-05T06:25:09Z</dcterms:created>
  <dcterms:modified xsi:type="dcterms:W3CDTF">2024-08-05T06:25:09Z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DBBDB7FF057890273D141266146C8598_43</vt:lpwstr>
  </property>
  <property fmtid="{D5CDD505-2E9C-101B-9397-08002B2CF9AE}" pid="3" name="KSOProductBuildVer">
    <vt:lpwstr>2052-6.8.2.8850</vt:lpwstr>
  </property>
</Properties>
</file>